
<file path=[Content_Types].xml><?xml version="1.0" encoding="utf-8"?>
<Types xmlns="http://schemas.openxmlformats.org/package/2006/content-types">
  <Default Extension="emf" ContentType="image/x-em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300" r:id="rId8"/>
    <p:sldId id="313" r:id="rId9"/>
    <p:sldId id="315" r:id="rId10"/>
    <p:sldId id="316" r:id="rId11"/>
    <p:sldId id="361" r:id="rId12"/>
    <p:sldId id="362" r:id="rId13"/>
    <p:sldId id="363" r:id="rId14"/>
    <p:sldId id="301" r:id="rId15"/>
    <p:sldId id="302" r:id="rId16"/>
    <p:sldId id="303" r:id="rId17"/>
    <p:sldId id="304" r:id="rId18"/>
    <p:sldId id="305" r:id="rId19"/>
    <p:sldId id="306" r:id="rId20"/>
    <p:sldId id="307" r:id="rId21"/>
    <p:sldId id="308" r:id="rId22"/>
    <p:sldId id="309" r:id="rId23"/>
    <p:sldId id="339" r:id="rId24"/>
    <p:sldId id="379" r:id="rId25"/>
    <p:sldId id="380" r:id="rId26"/>
    <p:sldId id="311" r:id="rId27"/>
    <p:sldId id="312" r:id="rId28"/>
    <p:sldId id="317" r:id="rId29"/>
    <p:sldId id="319" r:id="rId30"/>
    <p:sldId id="320" r:id="rId31"/>
    <p:sldId id="321" r:id="rId32"/>
    <p:sldId id="322" r:id="rId33"/>
    <p:sldId id="323" r:id="rId34"/>
    <p:sldId id="324" r:id="rId35"/>
    <p:sldId id="325" r:id="rId36"/>
    <p:sldId id="326" r:id="rId37"/>
    <p:sldId id="327" r:id="rId38"/>
    <p:sldId id="364" r:id="rId39"/>
    <p:sldId id="328" r:id="rId40"/>
    <p:sldId id="365" r:id="rId41"/>
    <p:sldId id="329" r:id="rId42"/>
    <p:sldId id="366" r:id="rId43"/>
    <p:sldId id="367" r:id="rId44"/>
    <p:sldId id="368" r:id="rId45"/>
    <p:sldId id="371" r:id="rId46"/>
    <p:sldId id="372" r:id="rId47"/>
    <p:sldId id="369" r:id="rId48"/>
    <p:sldId id="370" r:id="rId49"/>
    <p:sldId id="373" r:id="rId50"/>
    <p:sldId id="374" r:id="rId51"/>
    <p:sldId id="375" r:id="rId52"/>
    <p:sldId id="376" r:id="rId53"/>
    <p:sldId id="331" r:id="rId54"/>
    <p:sldId id="377" r:id="rId55"/>
    <p:sldId id="378" r:id="rId56"/>
    <p:sldId id="332" r:id="rId57"/>
    <p:sldId id="333" r:id="rId58"/>
    <p:sldId id="338" r:id="rId59"/>
    <p:sldId id="340" r:id="rId60"/>
    <p:sldId id="381" r:id="rId61"/>
    <p:sldId id="382" r:id="rId62"/>
    <p:sldId id="383" r:id="rId63"/>
    <p:sldId id="341" r:id="rId64"/>
    <p:sldId id="384" r:id="rId65"/>
    <p:sldId id="385" r:id="rId66"/>
    <p:sldId id="342" r:id="rId67"/>
    <p:sldId id="386" r:id="rId68"/>
    <p:sldId id="387" r:id="rId69"/>
    <p:sldId id="343" r:id="rId70"/>
    <p:sldId id="388" r:id="rId71"/>
    <p:sldId id="389" r:id="rId72"/>
    <p:sldId id="344" r:id="rId73"/>
    <p:sldId id="390" r:id="rId74"/>
    <p:sldId id="391" r:id="rId75"/>
    <p:sldId id="392" r:id="rId76"/>
    <p:sldId id="335" r:id="rId77"/>
    <p:sldId id="346" r:id="rId78"/>
    <p:sldId id="347" r:id="rId79"/>
    <p:sldId id="348" r:id="rId80"/>
    <p:sldId id="349" r:id="rId81"/>
    <p:sldId id="350" r:id="rId82"/>
    <p:sldId id="351" r:id="rId83"/>
    <p:sldId id="352" r:id="rId84"/>
    <p:sldId id="353" r:id="rId85"/>
    <p:sldId id="354" r:id="rId86"/>
    <p:sldId id="355" r:id="rId87"/>
    <p:sldId id="356" r:id="rId88"/>
    <p:sldId id="357" r:id="rId89"/>
    <p:sldId id="358" r:id="rId90"/>
    <p:sldId id="359" r:id="rId91"/>
    <p:sldId id="360" r:id="rId92"/>
    <p:sldId id="295" r:id="rId93"/>
    <p:sldId id="296" r:id="rId94"/>
    <p:sldId id="297" r:id="rId95"/>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94660"/>
  </p:normalViewPr>
  <p:slideViewPr>
    <p:cSldViewPr>
      <p:cViewPr>
        <p:scale>
          <a:sx n="66" d="100"/>
          <a:sy n="66" d="100"/>
        </p:scale>
        <p:origin x="963" y="26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png>
</file>

<file path=ppt/media/image3.jpg>
</file>

<file path=ppt/media/image4.png>
</file>

<file path=ppt/media/image5.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0336" y="571322"/>
            <a:ext cx="6657340" cy="677341"/>
          </a:xfrm>
          <a:prstGeom prst="rect">
            <a:avLst/>
          </a:prstGeom>
        </p:spPr>
        <p:txBody>
          <a:bodyPr wrap="square" lIns="0" tIns="0" rIns="0" bIns="0">
            <a:spAutoFit/>
          </a:bodyPr>
          <a:lstStyle>
            <a:lvl1pPr>
              <a:defRPr sz="3200" b="1" i="0">
                <a:solidFill>
                  <a:srgbClr val="FF0000"/>
                </a:solidFill>
                <a:latin typeface="Arial"/>
                <a:cs typeface="Aria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sz="1800" b="0" i="0">
                <a:solidFill>
                  <a:srgbClr val="3C3935"/>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rgbClr val="3C3935"/>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576509" y="6379464"/>
            <a:ext cx="4567555" cy="478790"/>
          </a:xfrm>
          <a:custGeom>
            <a:avLst/>
            <a:gdLst/>
            <a:ahLst/>
            <a:cxnLst/>
            <a:rect l="l" t="t" r="r" b="b"/>
            <a:pathLst>
              <a:path w="4567555" h="478790">
                <a:moveTo>
                  <a:pt x="4567490" y="0"/>
                </a:moveTo>
                <a:lnTo>
                  <a:pt x="354011" y="0"/>
                </a:lnTo>
                <a:lnTo>
                  <a:pt x="0" y="478536"/>
                </a:lnTo>
                <a:lnTo>
                  <a:pt x="4567490" y="478536"/>
                </a:lnTo>
                <a:lnTo>
                  <a:pt x="4567490" y="0"/>
                </a:lnTo>
                <a:close/>
              </a:path>
            </a:pathLst>
          </a:custGeom>
          <a:solidFill>
            <a:srgbClr val="E8E2DB"/>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7818119" y="355091"/>
            <a:ext cx="1056131" cy="499871"/>
          </a:xfrm>
          <a:prstGeom prst="rect">
            <a:avLst/>
          </a:prstGeom>
        </p:spPr>
      </p:pic>
      <p:sp>
        <p:nvSpPr>
          <p:cNvPr id="18" name="bg object 18"/>
          <p:cNvSpPr/>
          <p:nvPr/>
        </p:nvSpPr>
        <p:spPr>
          <a:xfrm>
            <a:off x="3047" y="0"/>
            <a:ext cx="4930140" cy="489584"/>
          </a:xfrm>
          <a:custGeom>
            <a:avLst/>
            <a:gdLst/>
            <a:ahLst/>
            <a:cxnLst/>
            <a:rect l="l" t="t" r="r" b="b"/>
            <a:pathLst>
              <a:path w="4930140" h="489584">
                <a:moveTo>
                  <a:pt x="4930140" y="0"/>
                </a:moveTo>
                <a:lnTo>
                  <a:pt x="0" y="0"/>
                </a:lnTo>
                <a:lnTo>
                  <a:pt x="0" y="489203"/>
                </a:lnTo>
                <a:lnTo>
                  <a:pt x="4571619" y="489203"/>
                </a:lnTo>
                <a:lnTo>
                  <a:pt x="4930140" y="0"/>
                </a:lnTo>
                <a:close/>
              </a:path>
            </a:pathLst>
          </a:custGeom>
          <a:solidFill>
            <a:srgbClr val="E8E2DB"/>
          </a:solidFill>
        </p:spPr>
        <p:txBody>
          <a:bodyPr wrap="square" lIns="0" tIns="0" rIns="0" bIns="0" rtlCol="0"/>
          <a:lstStyle/>
          <a:p>
            <a:endParaRPr/>
          </a:p>
        </p:txBody>
      </p:sp>
      <p:sp>
        <p:nvSpPr>
          <p:cNvPr id="2" name="Holder 2"/>
          <p:cNvSpPr>
            <a:spLocks noGrp="1"/>
          </p:cNvSpPr>
          <p:nvPr>
            <p:ph type="title"/>
          </p:nvPr>
        </p:nvSpPr>
        <p:spPr>
          <a:xfrm>
            <a:off x="510336" y="518921"/>
            <a:ext cx="6546850" cy="513715"/>
          </a:xfrm>
          <a:prstGeom prst="rect">
            <a:avLst/>
          </a:prstGeom>
        </p:spPr>
        <p:txBody>
          <a:bodyPr wrap="square" lIns="0" tIns="0" rIns="0" bIns="0">
            <a:spAutoFit/>
          </a:bodyPr>
          <a:lstStyle>
            <a:lvl1pPr>
              <a:defRPr sz="3200" b="1" i="0">
                <a:solidFill>
                  <a:srgbClr val="FF0000"/>
                </a:solidFill>
                <a:latin typeface="Arial"/>
                <a:cs typeface="Arial"/>
              </a:defRPr>
            </a:lvl1pPr>
          </a:lstStyle>
          <a:p>
            <a:endParaRPr/>
          </a:p>
        </p:txBody>
      </p:sp>
      <p:sp>
        <p:nvSpPr>
          <p:cNvPr id="3" name="Holder 3"/>
          <p:cNvSpPr>
            <a:spLocks noGrp="1"/>
          </p:cNvSpPr>
          <p:nvPr>
            <p:ph type="body" idx="1"/>
          </p:nvPr>
        </p:nvSpPr>
        <p:spPr>
          <a:xfrm>
            <a:off x="697483" y="1282065"/>
            <a:ext cx="7750809" cy="4688205"/>
          </a:xfrm>
          <a:prstGeom prst="rect">
            <a:avLst/>
          </a:prstGeom>
        </p:spPr>
        <p:txBody>
          <a:bodyPr wrap="square" lIns="0" tIns="0" rIns="0" bIns="0">
            <a:spAutoFit/>
          </a:bodyPr>
          <a:lstStyle>
            <a:lvl1pPr>
              <a:defRPr sz="1800" b="0" i="0">
                <a:solidFill>
                  <a:srgbClr val="3C3935"/>
                </a:solidFill>
                <a:latin typeface="Arial"/>
                <a:cs typeface="Aria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4/26/2025</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account.microsoft.com/devices" TargetMode="Externa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9144000" cy="6858000"/>
            <a:chOff x="0" y="0"/>
            <a:chExt cx="9144000" cy="6858000"/>
          </a:xfrm>
        </p:grpSpPr>
        <p:sp>
          <p:nvSpPr>
            <p:cNvPr id="3" name="object 3"/>
            <p:cNvSpPr/>
            <p:nvPr/>
          </p:nvSpPr>
          <p:spPr>
            <a:xfrm>
              <a:off x="0" y="3425952"/>
              <a:ext cx="4566285" cy="3432175"/>
            </a:xfrm>
            <a:custGeom>
              <a:avLst/>
              <a:gdLst/>
              <a:ahLst/>
              <a:cxnLst/>
              <a:rect l="l" t="t" r="r" b="b"/>
              <a:pathLst>
                <a:path w="4566285" h="3432175">
                  <a:moveTo>
                    <a:pt x="4565904" y="0"/>
                  </a:moveTo>
                  <a:lnTo>
                    <a:pt x="0" y="0"/>
                  </a:lnTo>
                  <a:lnTo>
                    <a:pt x="0" y="3432048"/>
                  </a:lnTo>
                  <a:lnTo>
                    <a:pt x="4565904" y="3432048"/>
                  </a:lnTo>
                  <a:lnTo>
                    <a:pt x="4565904" y="0"/>
                  </a:lnTo>
                  <a:close/>
                </a:path>
              </a:pathLst>
            </a:custGeom>
            <a:solidFill>
              <a:srgbClr val="8B857A"/>
            </a:solidFill>
          </p:spPr>
          <p:txBody>
            <a:bodyPr wrap="square" lIns="0" tIns="0" rIns="0" bIns="0" rtlCol="0"/>
            <a:lstStyle/>
            <a:p>
              <a:endParaRPr/>
            </a:p>
          </p:txBody>
        </p:sp>
        <p:sp>
          <p:nvSpPr>
            <p:cNvPr id="4" name="object 4"/>
            <p:cNvSpPr/>
            <p:nvPr/>
          </p:nvSpPr>
          <p:spPr>
            <a:xfrm>
              <a:off x="4565903" y="0"/>
              <a:ext cx="4578350" cy="3426460"/>
            </a:xfrm>
            <a:custGeom>
              <a:avLst/>
              <a:gdLst/>
              <a:ahLst/>
              <a:cxnLst/>
              <a:rect l="l" t="t" r="r" b="b"/>
              <a:pathLst>
                <a:path w="4578350" h="3426460">
                  <a:moveTo>
                    <a:pt x="4578096" y="0"/>
                  </a:moveTo>
                  <a:lnTo>
                    <a:pt x="361192" y="0"/>
                  </a:lnTo>
                  <a:lnTo>
                    <a:pt x="0" y="482091"/>
                  </a:lnTo>
                  <a:lnTo>
                    <a:pt x="0" y="3425952"/>
                  </a:lnTo>
                  <a:lnTo>
                    <a:pt x="4578096" y="3425952"/>
                  </a:lnTo>
                  <a:lnTo>
                    <a:pt x="4578096" y="0"/>
                  </a:lnTo>
                  <a:close/>
                </a:path>
              </a:pathLst>
            </a:custGeom>
            <a:solidFill>
              <a:srgbClr val="3C0E53"/>
            </a:solidFill>
          </p:spPr>
          <p:txBody>
            <a:bodyPr wrap="square" lIns="0" tIns="0" rIns="0" bIns="0" rtlCol="0"/>
            <a:lstStyle/>
            <a:p>
              <a:endParaRPr/>
            </a:p>
          </p:txBody>
        </p:sp>
        <p:sp>
          <p:nvSpPr>
            <p:cNvPr id="5" name="object 5"/>
            <p:cNvSpPr/>
            <p:nvPr/>
          </p:nvSpPr>
          <p:spPr>
            <a:xfrm>
              <a:off x="4565903" y="3425952"/>
              <a:ext cx="4578350" cy="3429000"/>
            </a:xfrm>
            <a:custGeom>
              <a:avLst/>
              <a:gdLst/>
              <a:ahLst/>
              <a:cxnLst/>
              <a:rect l="l" t="t" r="r" b="b"/>
              <a:pathLst>
                <a:path w="4578350" h="3429000">
                  <a:moveTo>
                    <a:pt x="4578096" y="0"/>
                  </a:moveTo>
                  <a:lnTo>
                    <a:pt x="0" y="0"/>
                  </a:lnTo>
                  <a:lnTo>
                    <a:pt x="0" y="3428999"/>
                  </a:lnTo>
                  <a:lnTo>
                    <a:pt x="365760" y="2946044"/>
                  </a:lnTo>
                  <a:lnTo>
                    <a:pt x="4578096" y="2946044"/>
                  </a:lnTo>
                  <a:lnTo>
                    <a:pt x="4578096" y="0"/>
                  </a:lnTo>
                  <a:close/>
                </a:path>
              </a:pathLst>
            </a:custGeom>
            <a:solidFill>
              <a:srgbClr val="F1120D"/>
            </a:solidFill>
          </p:spPr>
          <p:txBody>
            <a:bodyPr wrap="square" lIns="0" tIns="0" rIns="0" bIns="0" rtlCol="0"/>
            <a:lstStyle/>
            <a:p>
              <a:endParaRPr/>
            </a:p>
          </p:txBody>
        </p:sp>
        <p:pic>
          <p:nvPicPr>
            <p:cNvPr id="6" name="object 6"/>
            <p:cNvPicPr/>
            <p:nvPr/>
          </p:nvPicPr>
          <p:blipFill>
            <a:blip r:embed="rId2" cstate="print"/>
            <a:stretch>
              <a:fillRect/>
            </a:stretch>
          </p:blipFill>
          <p:spPr>
            <a:xfrm>
              <a:off x="7816595" y="355091"/>
              <a:ext cx="1057655" cy="498347"/>
            </a:xfrm>
            <a:prstGeom prst="rect">
              <a:avLst/>
            </a:prstGeom>
          </p:spPr>
        </p:pic>
      </p:grpSp>
      <p:sp>
        <p:nvSpPr>
          <p:cNvPr id="7" name="object 7"/>
          <p:cNvSpPr txBox="1">
            <a:spLocks noGrp="1"/>
          </p:cNvSpPr>
          <p:nvPr>
            <p:ph type="title"/>
          </p:nvPr>
        </p:nvSpPr>
        <p:spPr>
          <a:xfrm>
            <a:off x="0" y="477012"/>
            <a:ext cx="4566285" cy="2948940"/>
          </a:xfrm>
          <a:prstGeom prst="rect">
            <a:avLst/>
          </a:prstGeom>
          <a:solidFill>
            <a:srgbClr val="3C3935"/>
          </a:solidFill>
        </p:spPr>
        <p:txBody>
          <a:bodyPr vert="horz" wrap="square" lIns="0" tIns="0" rIns="0" bIns="0" rtlCol="0">
            <a:spAutoFit/>
          </a:bodyPr>
          <a:lstStyle/>
          <a:p>
            <a:pPr>
              <a:lnSpc>
                <a:spcPct val="100000"/>
              </a:lnSpc>
            </a:pPr>
            <a:endParaRPr/>
          </a:p>
          <a:p>
            <a:pPr>
              <a:lnSpc>
                <a:spcPct val="100000"/>
              </a:lnSpc>
            </a:pPr>
            <a:endParaRPr/>
          </a:p>
          <a:p>
            <a:pPr>
              <a:lnSpc>
                <a:spcPct val="100000"/>
              </a:lnSpc>
              <a:spcBef>
                <a:spcPts val="890"/>
              </a:spcBef>
            </a:pPr>
            <a:endParaRPr/>
          </a:p>
          <a:p>
            <a:pPr marL="238125" marR="233679">
              <a:lnSpc>
                <a:spcPts val="3460"/>
              </a:lnSpc>
              <a:spcBef>
                <a:spcPts val="5"/>
              </a:spcBef>
            </a:pPr>
            <a:r>
              <a:rPr dirty="0">
                <a:solidFill>
                  <a:srgbClr val="FFFFFF"/>
                </a:solidFill>
              </a:rPr>
              <a:t>ITEC614</a:t>
            </a:r>
            <a:r>
              <a:rPr spc="-35" dirty="0">
                <a:solidFill>
                  <a:srgbClr val="FFFFFF"/>
                </a:solidFill>
              </a:rPr>
              <a:t> </a:t>
            </a:r>
            <a:r>
              <a:rPr spc="-10" dirty="0">
                <a:solidFill>
                  <a:srgbClr val="FFFFFF"/>
                </a:solidFill>
              </a:rPr>
              <a:t>Introduction </a:t>
            </a:r>
            <a:r>
              <a:rPr dirty="0">
                <a:solidFill>
                  <a:srgbClr val="FFFFFF"/>
                </a:solidFill>
              </a:rPr>
              <a:t>to</a:t>
            </a:r>
            <a:r>
              <a:rPr spc="-40" dirty="0">
                <a:solidFill>
                  <a:srgbClr val="FFFFFF"/>
                </a:solidFill>
              </a:rPr>
              <a:t> </a:t>
            </a:r>
            <a:r>
              <a:rPr dirty="0">
                <a:solidFill>
                  <a:srgbClr val="FFFFFF"/>
                </a:solidFill>
              </a:rPr>
              <a:t>Cyber</a:t>
            </a:r>
            <a:r>
              <a:rPr spc="-35" dirty="0">
                <a:solidFill>
                  <a:srgbClr val="FFFFFF"/>
                </a:solidFill>
              </a:rPr>
              <a:t> </a:t>
            </a:r>
            <a:r>
              <a:rPr spc="-10" dirty="0">
                <a:solidFill>
                  <a:srgbClr val="FFFFFF"/>
                </a:solidFill>
              </a:rPr>
              <a:t>Security</a:t>
            </a:r>
          </a:p>
        </p:txBody>
      </p:sp>
      <p:sp>
        <p:nvSpPr>
          <p:cNvPr id="8" name="object 8"/>
          <p:cNvSpPr txBox="1"/>
          <p:nvPr/>
        </p:nvSpPr>
        <p:spPr>
          <a:xfrm>
            <a:off x="5193029" y="4283202"/>
            <a:ext cx="2949575" cy="653415"/>
          </a:xfrm>
          <a:prstGeom prst="rect">
            <a:avLst/>
          </a:prstGeom>
        </p:spPr>
        <p:txBody>
          <a:bodyPr vert="horz" wrap="square" lIns="0" tIns="12065" rIns="0" bIns="0" rtlCol="0">
            <a:spAutoFit/>
          </a:bodyPr>
          <a:lstStyle/>
          <a:p>
            <a:pPr marL="12700">
              <a:lnSpc>
                <a:spcPct val="100000"/>
              </a:lnSpc>
              <a:spcBef>
                <a:spcPts val="95"/>
              </a:spcBef>
            </a:pPr>
            <a:r>
              <a:rPr lang="en-US" sz="1600" b="1" spc="-10" dirty="0">
                <a:solidFill>
                  <a:srgbClr val="FFFFFF"/>
                </a:solidFill>
                <a:latin typeface="Arial"/>
                <a:cs typeface="Arial"/>
              </a:rPr>
              <a:t>Dr. Farshid Keivanian</a:t>
            </a:r>
            <a:endParaRPr sz="1600" dirty="0">
              <a:latin typeface="Arial"/>
              <a:cs typeface="Arial"/>
            </a:endParaRPr>
          </a:p>
          <a:p>
            <a:pPr marL="12700">
              <a:lnSpc>
                <a:spcPct val="100000"/>
              </a:lnSpc>
              <a:spcBef>
                <a:spcPts val="1590"/>
              </a:spcBef>
            </a:pPr>
            <a:r>
              <a:rPr sz="1200" b="1" dirty="0">
                <a:solidFill>
                  <a:srgbClr val="FFFFFF"/>
                </a:solidFill>
                <a:latin typeface="Arial"/>
                <a:cs typeface="Arial"/>
              </a:rPr>
              <a:t>Lecturer,</a:t>
            </a:r>
            <a:r>
              <a:rPr sz="1200" b="1" spc="-85" dirty="0">
                <a:solidFill>
                  <a:srgbClr val="FFFFFF"/>
                </a:solidFill>
                <a:latin typeface="Arial"/>
                <a:cs typeface="Arial"/>
              </a:rPr>
              <a:t> </a:t>
            </a:r>
            <a:r>
              <a:rPr sz="1200" b="1" dirty="0">
                <a:solidFill>
                  <a:srgbClr val="FFFFFF"/>
                </a:solidFill>
                <a:latin typeface="Arial"/>
                <a:cs typeface="Arial"/>
              </a:rPr>
              <a:t>Information</a:t>
            </a:r>
            <a:r>
              <a:rPr sz="1200" b="1" spc="-55" dirty="0">
                <a:solidFill>
                  <a:srgbClr val="FFFFFF"/>
                </a:solidFill>
                <a:latin typeface="Arial"/>
                <a:cs typeface="Arial"/>
              </a:rPr>
              <a:t> </a:t>
            </a:r>
            <a:r>
              <a:rPr sz="1200" b="1" dirty="0">
                <a:solidFill>
                  <a:srgbClr val="FFFFFF"/>
                </a:solidFill>
                <a:latin typeface="Arial"/>
                <a:cs typeface="Arial"/>
              </a:rPr>
              <a:t>Technology,</a:t>
            </a:r>
            <a:r>
              <a:rPr sz="1200" b="1" spc="-25" dirty="0">
                <a:solidFill>
                  <a:srgbClr val="FFFFFF"/>
                </a:solidFill>
                <a:latin typeface="Arial"/>
                <a:cs typeface="Arial"/>
              </a:rPr>
              <a:t> </a:t>
            </a:r>
            <a:r>
              <a:rPr sz="1200" b="1" spc="-20" dirty="0">
                <a:solidFill>
                  <a:srgbClr val="FFFFFF"/>
                </a:solidFill>
                <a:latin typeface="Arial"/>
                <a:cs typeface="Arial"/>
              </a:rPr>
              <a:t>PFBS</a:t>
            </a:r>
            <a:endParaRPr sz="1200" dirty="0">
              <a:latin typeface="Arial"/>
              <a:cs typeface="Arial"/>
            </a:endParaRPr>
          </a:p>
        </p:txBody>
      </p:sp>
      <p:pic>
        <p:nvPicPr>
          <p:cNvPr id="9" name="object 9"/>
          <p:cNvPicPr/>
          <p:nvPr/>
        </p:nvPicPr>
        <p:blipFill>
          <a:blip r:embed="rId3" cstate="print"/>
          <a:stretch>
            <a:fillRect/>
          </a:stretch>
        </p:blipFill>
        <p:spPr>
          <a:xfrm>
            <a:off x="0" y="3433571"/>
            <a:ext cx="4571999" cy="25679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9CE40-F71B-A052-47E8-4E461914D35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324FD9C-51A8-CA3E-76A1-8D162AF62C76}"/>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3" name="Rectangle 1">
            <a:extLst>
              <a:ext uri="{FF2B5EF4-FFF2-40B4-BE49-F238E27FC236}">
                <a16:creationId xmlns:a16="http://schemas.microsoft.com/office/drawing/2014/main" id="{975AD14C-70F8-37D2-1053-44DA0EF60FED}"/>
              </a:ext>
            </a:extLst>
          </p:cNvPr>
          <p:cNvSpPr>
            <a:spLocks noChangeArrowheads="1"/>
          </p:cNvSpPr>
          <p:nvPr/>
        </p:nvSpPr>
        <p:spPr bwMode="auto">
          <a:xfrm>
            <a:off x="-11875" y="458459"/>
            <a:ext cx="9155875"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lang="en-US" altLang="en-US" sz="2800" dirty="0">
                <a:solidFill>
                  <a:schemeClr val="tx1"/>
                </a:solidFill>
                <a:latin typeface="+mj-lt"/>
              </a:rPr>
              <a:t>The </a:t>
            </a:r>
            <a:r>
              <a:rPr lang="en-US" altLang="en-US" sz="2800" b="1" dirty="0">
                <a:solidFill>
                  <a:schemeClr val="tx1"/>
                </a:solidFill>
                <a:latin typeface="+mj-lt"/>
              </a:rPr>
              <a:t>Services</a:t>
            </a:r>
            <a:r>
              <a:rPr lang="en-US" altLang="en-US" sz="2800" dirty="0">
                <a:solidFill>
                  <a:schemeClr val="tx1"/>
                </a:solidFill>
                <a:latin typeface="+mj-lt"/>
              </a:rPr>
              <a:t> window will open, showing a list of all Windows services.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lang="en-US" altLang="en-US" sz="2800" dirty="0">
                <a:solidFill>
                  <a:schemeClr val="tx1"/>
                </a:solidFill>
                <a:latin typeface="+mj-lt"/>
              </a:rPr>
              <a:t>Right-click any service you want to disable, then choose </a:t>
            </a:r>
            <a:r>
              <a:rPr lang="en-US" altLang="en-US" sz="2800" b="1" dirty="0">
                <a:solidFill>
                  <a:schemeClr val="tx1"/>
                </a:solidFill>
                <a:latin typeface="+mj-lt"/>
              </a:rPr>
              <a:t>Properties</a:t>
            </a:r>
            <a:r>
              <a:rPr lang="en-US" altLang="en-US" sz="2800" dirty="0">
                <a:solidFill>
                  <a:schemeClr val="tx1"/>
                </a:solidFill>
                <a:latin typeface="+mj-lt"/>
              </a:rPr>
              <a:t>, and set </a:t>
            </a:r>
            <a:r>
              <a:rPr lang="en-US" altLang="en-US" sz="2800" b="1" dirty="0">
                <a:solidFill>
                  <a:schemeClr val="tx1"/>
                </a:solidFill>
                <a:latin typeface="+mj-lt"/>
              </a:rPr>
              <a:t>Startup type</a:t>
            </a:r>
            <a:br>
              <a:rPr lang="en-US" altLang="en-US" sz="2800" b="1" dirty="0">
                <a:solidFill>
                  <a:schemeClr val="tx1"/>
                </a:solidFill>
                <a:latin typeface="+mj-lt"/>
              </a:rPr>
            </a:br>
            <a:r>
              <a:rPr lang="en-US" altLang="en-US" sz="2800" dirty="0">
                <a:solidFill>
                  <a:schemeClr val="tx1"/>
                </a:solidFill>
                <a:latin typeface="+mj-lt"/>
              </a:rPr>
              <a:t> to </a:t>
            </a:r>
            <a:r>
              <a:rPr lang="en-US" altLang="en-US" sz="2800" b="1" dirty="0">
                <a:solidFill>
                  <a:schemeClr val="tx1"/>
                </a:solidFill>
                <a:latin typeface="+mj-lt"/>
              </a:rPr>
              <a:t>Disabled</a:t>
            </a:r>
            <a:r>
              <a:rPr lang="en-US" altLang="en-US" sz="2800" dirty="0">
                <a:solidFill>
                  <a:schemeClr val="tx1"/>
                </a:solidFill>
                <a:latin typeface="+mj-lt"/>
              </a:rPr>
              <a:t>.</a:t>
            </a:r>
          </a:p>
          <a:p>
            <a:pPr marL="0" marR="0" lvl="0" indent="0" algn="l" defTabSz="914400" rtl="0" eaLnBrk="0" fontAlgn="base" latinLnBrk="0" hangingPunct="0">
              <a:lnSpc>
                <a:spcPct val="150000"/>
              </a:lnSpc>
              <a:spcBef>
                <a:spcPct val="0"/>
              </a:spcBef>
              <a:spcAft>
                <a:spcPct val="0"/>
              </a:spcAft>
              <a:buClrTx/>
              <a:buSzTx/>
              <a:buFontTx/>
              <a:buNone/>
              <a:tabLst/>
            </a:pPr>
            <a:r>
              <a:rPr lang="en-US" altLang="en-US" sz="2800" i="1" dirty="0">
                <a:solidFill>
                  <a:schemeClr val="tx1"/>
                </a:solidFill>
                <a:latin typeface="+mj-lt"/>
              </a:rPr>
              <a:t>(Tip: Be careful! Disable </a:t>
            </a:r>
            <a:br>
              <a:rPr lang="en-US" altLang="en-US" sz="2800" i="1" dirty="0">
                <a:solidFill>
                  <a:schemeClr val="tx1"/>
                </a:solidFill>
                <a:latin typeface="+mj-lt"/>
              </a:rPr>
            </a:br>
            <a:r>
              <a:rPr lang="en-US" altLang="en-US" sz="2800" i="1" dirty="0">
                <a:solidFill>
                  <a:schemeClr val="tx1"/>
                </a:solidFill>
                <a:latin typeface="+mj-lt"/>
              </a:rPr>
              <a:t>only non-critical services,</a:t>
            </a:r>
            <a:br>
              <a:rPr lang="en-US" altLang="en-US" sz="2800" i="1" dirty="0">
                <a:solidFill>
                  <a:schemeClr val="tx1"/>
                </a:solidFill>
                <a:latin typeface="+mj-lt"/>
              </a:rPr>
            </a:br>
            <a:r>
              <a:rPr lang="en-US" altLang="en-US" sz="2800" i="1" dirty="0">
                <a:solidFill>
                  <a:schemeClr val="tx1"/>
                </a:solidFill>
                <a:latin typeface="+mj-lt"/>
              </a:rPr>
              <a:t> like "Fax" if you don’t </a:t>
            </a:r>
            <a:br>
              <a:rPr lang="en-US" altLang="en-US" sz="2800" i="1" dirty="0">
                <a:solidFill>
                  <a:schemeClr val="tx1"/>
                </a:solidFill>
                <a:latin typeface="+mj-lt"/>
              </a:rPr>
            </a:br>
            <a:r>
              <a:rPr lang="en-US" altLang="en-US" sz="2800" i="1" dirty="0">
                <a:solidFill>
                  <a:schemeClr val="tx1"/>
                </a:solidFill>
                <a:latin typeface="+mj-lt"/>
              </a:rPr>
              <a:t>use faxing.)</a:t>
            </a:r>
            <a:endParaRPr lang="en-US" altLang="en-US" sz="2800" dirty="0">
              <a:solidFill>
                <a:schemeClr val="tx1"/>
              </a:solidFill>
              <a:latin typeface="+mj-lt"/>
            </a:endParaRPr>
          </a:p>
        </p:txBody>
      </p:sp>
      <p:pic>
        <p:nvPicPr>
          <p:cNvPr id="5" name="Picture 4">
            <a:extLst>
              <a:ext uri="{FF2B5EF4-FFF2-40B4-BE49-F238E27FC236}">
                <a16:creationId xmlns:a16="http://schemas.microsoft.com/office/drawing/2014/main" id="{30F3D003-7517-AFBF-9B8B-57348F216BFB}"/>
              </a:ext>
            </a:extLst>
          </p:cNvPr>
          <p:cNvPicPr>
            <a:picLocks noChangeAspect="1"/>
          </p:cNvPicPr>
          <p:nvPr/>
        </p:nvPicPr>
        <p:blipFill>
          <a:blip r:embed="rId2"/>
          <a:srcRect l="35833" t="17407" r="36666" b="24814"/>
          <a:stretch/>
        </p:blipFill>
        <p:spPr>
          <a:xfrm>
            <a:off x="5410200" y="2499568"/>
            <a:ext cx="3689984" cy="4360890"/>
          </a:xfrm>
          <a:prstGeom prst="rect">
            <a:avLst/>
          </a:prstGeom>
        </p:spPr>
      </p:pic>
      <p:sp>
        <p:nvSpPr>
          <p:cNvPr id="6" name="Rectangle: Rounded Corners 5">
            <a:extLst>
              <a:ext uri="{FF2B5EF4-FFF2-40B4-BE49-F238E27FC236}">
                <a16:creationId xmlns:a16="http://schemas.microsoft.com/office/drawing/2014/main" id="{92435227-7C8A-FBC4-86EE-D29B2F161B33}"/>
              </a:ext>
            </a:extLst>
          </p:cNvPr>
          <p:cNvSpPr/>
          <p:nvPr/>
        </p:nvSpPr>
        <p:spPr>
          <a:xfrm>
            <a:off x="5638800" y="4463844"/>
            <a:ext cx="32004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3095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58D46-BB65-8E28-8D2B-3F239ED00E3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96CEEA9-F6F9-AB3D-8C9A-457B4BEF3FB8}"/>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3" name="Rectangle 1">
            <a:extLst>
              <a:ext uri="{FF2B5EF4-FFF2-40B4-BE49-F238E27FC236}">
                <a16:creationId xmlns:a16="http://schemas.microsoft.com/office/drawing/2014/main" id="{D5741220-5623-1C7A-57FC-5554E62B59EC}"/>
              </a:ext>
            </a:extLst>
          </p:cNvPr>
          <p:cNvSpPr>
            <a:spLocks noChangeArrowheads="1"/>
          </p:cNvSpPr>
          <p:nvPr/>
        </p:nvSpPr>
        <p:spPr bwMode="auto">
          <a:xfrm>
            <a:off x="0" y="493095"/>
            <a:ext cx="9155875"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latin typeface="+mj-lt"/>
              </a:rPr>
              <a:t>Security Benefit:</a:t>
            </a:r>
          </a:p>
          <a:p>
            <a:pPr marL="457200" indent="-457200">
              <a:lnSpc>
                <a:spcPct val="150000"/>
              </a:lnSpc>
              <a:buFont typeface="Arial" panose="020B0604020202020204" pitchFamily="34" charset="0"/>
              <a:buChar char="•"/>
            </a:pPr>
            <a:r>
              <a:rPr lang="en-US" sz="2800" b="1" dirty="0">
                <a:latin typeface="+mj-lt"/>
              </a:rPr>
              <a:t>Minimizes attack surface</a:t>
            </a:r>
            <a:r>
              <a:rPr lang="en-US" sz="2800" dirty="0">
                <a:latin typeface="+mj-lt"/>
              </a:rPr>
              <a:t>: Fax is an outdated service, and if not used, keeping it enabled can be a backdoor for attackers.</a:t>
            </a:r>
          </a:p>
          <a:p>
            <a:pPr marL="457200" indent="-457200">
              <a:lnSpc>
                <a:spcPct val="150000"/>
              </a:lnSpc>
              <a:buFont typeface="Arial" panose="020B0604020202020204" pitchFamily="34" charset="0"/>
              <a:buChar char="•"/>
            </a:pPr>
            <a:r>
              <a:rPr lang="en-US" sz="2800" b="1" dirty="0">
                <a:latin typeface="+mj-lt"/>
              </a:rPr>
              <a:t>Reduces vulnerabilities</a:t>
            </a:r>
            <a:r>
              <a:rPr lang="en-US" sz="2800" dirty="0">
                <a:latin typeface="+mj-lt"/>
              </a:rPr>
              <a:t>: </a:t>
            </a:r>
            <a:br>
              <a:rPr lang="en-US" sz="2800" dirty="0">
                <a:latin typeface="+mj-lt"/>
              </a:rPr>
            </a:br>
            <a:r>
              <a:rPr lang="en-US" sz="2800" dirty="0">
                <a:latin typeface="+mj-lt"/>
              </a:rPr>
              <a:t>Disabling unused services helps </a:t>
            </a:r>
            <a:br>
              <a:rPr lang="en-US" sz="2800" dirty="0">
                <a:latin typeface="+mj-lt"/>
              </a:rPr>
            </a:br>
            <a:r>
              <a:rPr lang="en-US" sz="2800" dirty="0">
                <a:latin typeface="+mj-lt"/>
              </a:rPr>
              <a:t>prevent exploitation of legacy </a:t>
            </a:r>
            <a:br>
              <a:rPr lang="en-US" sz="2800" dirty="0">
                <a:latin typeface="+mj-lt"/>
              </a:rPr>
            </a:br>
            <a:r>
              <a:rPr lang="en-US" sz="2800" dirty="0">
                <a:latin typeface="+mj-lt"/>
              </a:rPr>
              <a:t>protocols.</a:t>
            </a:r>
          </a:p>
        </p:txBody>
      </p:sp>
      <p:pic>
        <p:nvPicPr>
          <p:cNvPr id="5" name="Picture 4">
            <a:extLst>
              <a:ext uri="{FF2B5EF4-FFF2-40B4-BE49-F238E27FC236}">
                <a16:creationId xmlns:a16="http://schemas.microsoft.com/office/drawing/2014/main" id="{3BA5F72B-3131-55D1-1618-732B76DB0575}"/>
              </a:ext>
            </a:extLst>
          </p:cNvPr>
          <p:cNvPicPr>
            <a:picLocks noChangeAspect="1"/>
          </p:cNvPicPr>
          <p:nvPr/>
        </p:nvPicPr>
        <p:blipFill>
          <a:blip r:embed="rId2"/>
          <a:srcRect l="35833" t="17407" r="36666" b="24814"/>
          <a:stretch/>
        </p:blipFill>
        <p:spPr>
          <a:xfrm>
            <a:off x="5410200" y="2499568"/>
            <a:ext cx="3689984" cy="4360890"/>
          </a:xfrm>
          <a:prstGeom prst="rect">
            <a:avLst/>
          </a:prstGeom>
        </p:spPr>
      </p:pic>
      <p:sp>
        <p:nvSpPr>
          <p:cNvPr id="6" name="Rectangle: Rounded Corners 5">
            <a:extLst>
              <a:ext uri="{FF2B5EF4-FFF2-40B4-BE49-F238E27FC236}">
                <a16:creationId xmlns:a16="http://schemas.microsoft.com/office/drawing/2014/main" id="{C8775B49-99B3-10E9-27B1-9BAD11D38DCD}"/>
              </a:ext>
            </a:extLst>
          </p:cNvPr>
          <p:cNvSpPr/>
          <p:nvPr/>
        </p:nvSpPr>
        <p:spPr>
          <a:xfrm>
            <a:off x="5638800" y="4463844"/>
            <a:ext cx="32004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96361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DEF74-1C9B-6208-4653-49D97D53E0C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20A354B-13BE-EB3A-63C1-427101740BA8}"/>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3" name="Rectangle 1">
            <a:extLst>
              <a:ext uri="{FF2B5EF4-FFF2-40B4-BE49-F238E27FC236}">
                <a16:creationId xmlns:a16="http://schemas.microsoft.com/office/drawing/2014/main" id="{0EC48D18-276D-372C-8166-C166D4EA0298}"/>
              </a:ext>
            </a:extLst>
          </p:cNvPr>
          <p:cNvSpPr>
            <a:spLocks noChangeArrowheads="1"/>
          </p:cNvSpPr>
          <p:nvPr/>
        </p:nvSpPr>
        <p:spPr bwMode="auto">
          <a:xfrm>
            <a:off x="-11875" y="458459"/>
            <a:ext cx="9155875"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latin typeface="+mj-lt"/>
              </a:rPr>
              <a:t>Performance Benefit:</a:t>
            </a:r>
          </a:p>
          <a:p>
            <a:pPr marL="457200" indent="-457200">
              <a:lnSpc>
                <a:spcPct val="150000"/>
              </a:lnSpc>
              <a:buFont typeface="Arial" panose="020B0604020202020204" pitchFamily="34" charset="0"/>
              <a:buChar char="•"/>
            </a:pPr>
            <a:r>
              <a:rPr lang="en-US" sz="2800" b="1" dirty="0">
                <a:latin typeface="+mj-lt"/>
              </a:rPr>
              <a:t>Frees up system resources</a:t>
            </a:r>
            <a:r>
              <a:rPr lang="en-US" sz="2800" dirty="0">
                <a:latin typeface="+mj-lt"/>
              </a:rPr>
              <a:t>: Disabled services no longer consume RAM or CPU cycles in the background.</a:t>
            </a:r>
          </a:p>
          <a:p>
            <a:pPr marL="457200" indent="-457200">
              <a:lnSpc>
                <a:spcPct val="150000"/>
              </a:lnSpc>
              <a:buFont typeface="Arial" panose="020B0604020202020204" pitchFamily="34" charset="0"/>
              <a:buChar char="•"/>
            </a:pPr>
            <a:r>
              <a:rPr lang="en-US" sz="2800" b="1" dirty="0">
                <a:latin typeface="+mj-lt"/>
              </a:rPr>
              <a:t>Faster startup times</a:t>
            </a:r>
            <a:r>
              <a:rPr lang="en-US" sz="2800" dirty="0">
                <a:latin typeface="+mj-lt"/>
              </a:rPr>
              <a:t>: The fewer </a:t>
            </a:r>
            <a:br>
              <a:rPr lang="en-US" sz="2800" dirty="0">
                <a:latin typeface="+mj-lt"/>
              </a:rPr>
            </a:br>
            <a:r>
              <a:rPr lang="en-US" sz="2800" dirty="0">
                <a:latin typeface="+mj-lt"/>
              </a:rPr>
              <a:t>services Windows has to launch </a:t>
            </a:r>
            <a:br>
              <a:rPr lang="en-US" sz="2800" dirty="0">
                <a:latin typeface="+mj-lt"/>
              </a:rPr>
            </a:br>
            <a:r>
              <a:rPr lang="en-US" sz="2800" dirty="0">
                <a:latin typeface="+mj-lt"/>
              </a:rPr>
              <a:t>at boot, the quicker your system </a:t>
            </a:r>
            <a:br>
              <a:rPr lang="en-US" sz="2800" dirty="0">
                <a:latin typeface="+mj-lt"/>
              </a:rPr>
            </a:br>
            <a:r>
              <a:rPr lang="en-US" sz="2800" dirty="0">
                <a:latin typeface="+mj-lt"/>
              </a:rPr>
              <a:t>starts.</a:t>
            </a:r>
          </a:p>
        </p:txBody>
      </p:sp>
      <p:pic>
        <p:nvPicPr>
          <p:cNvPr id="5" name="Picture 4">
            <a:extLst>
              <a:ext uri="{FF2B5EF4-FFF2-40B4-BE49-F238E27FC236}">
                <a16:creationId xmlns:a16="http://schemas.microsoft.com/office/drawing/2014/main" id="{E0CE9F59-1656-F78B-6395-852A8678D83A}"/>
              </a:ext>
            </a:extLst>
          </p:cNvPr>
          <p:cNvPicPr>
            <a:picLocks noChangeAspect="1"/>
          </p:cNvPicPr>
          <p:nvPr/>
        </p:nvPicPr>
        <p:blipFill>
          <a:blip r:embed="rId2"/>
          <a:srcRect l="35833" t="17407" r="36666" b="24814"/>
          <a:stretch/>
        </p:blipFill>
        <p:spPr>
          <a:xfrm>
            <a:off x="5410200" y="2499568"/>
            <a:ext cx="3689984" cy="4360890"/>
          </a:xfrm>
          <a:prstGeom prst="rect">
            <a:avLst/>
          </a:prstGeom>
        </p:spPr>
      </p:pic>
      <p:sp>
        <p:nvSpPr>
          <p:cNvPr id="6" name="Rectangle: Rounded Corners 5">
            <a:extLst>
              <a:ext uri="{FF2B5EF4-FFF2-40B4-BE49-F238E27FC236}">
                <a16:creationId xmlns:a16="http://schemas.microsoft.com/office/drawing/2014/main" id="{0B63974B-D4BE-D2D1-8DCD-5A49F1B965A0}"/>
              </a:ext>
            </a:extLst>
          </p:cNvPr>
          <p:cNvSpPr/>
          <p:nvPr/>
        </p:nvSpPr>
        <p:spPr>
          <a:xfrm>
            <a:off x="5638800" y="4463844"/>
            <a:ext cx="3200400"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28617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9B1B6C-DD6B-603E-BCA3-67150375440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DF740EE-0ACF-85D4-3D93-4D8D3B7130D4}"/>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3" name="Rectangle 1">
            <a:extLst>
              <a:ext uri="{FF2B5EF4-FFF2-40B4-BE49-F238E27FC236}">
                <a16:creationId xmlns:a16="http://schemas.microsoft.com/office/drawing/2014/main" id="{AA21C0FD-319F-3930-7082-6E670A3C87B3}"/>
              </a:ext>
            </a:extLst>
          </p:cNvPr>
          <p:cNvSpPr>
            <a:spLocks noChangeArrowheads="1"/>
          </p:cNvSpPr>
          <p:nvPr/>
        </p:nvSpPr>
        <p:spPr bwMode="auto">
          <a:xfrm>
            <a:off x="0" y="505556"/>
            <a:ext cx="915587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latin typeface="+mj-lt"/>
              </a:rPr>
              <a:t>System Hardening Practice:</a:t>
            </a:r>
          </a:p>
          <a:p>
            <a:pPr marL="457200" indent="-457200">
              <a:lnSpc>
                <a:spcPct val="150000"/>
              </a:lnSpc>
              <a:buFont typeface="Arial" panose="020B0604020202020204" pitchFamily="34" charset="0"/>
              <a:buChar char="•"/>
            </a:pPr>
            <a:r>
              <a:rPr lang="en-US" sz="2800" dirty="0">
                <a:latin typeface="+mj-lt"/>
              </a:rPr>
              <a:t>It’s a </a:t>
            </a:r>
            <a:r>
              <a:rPr lang="en-US" sz="2800" b="1" dirty="0">
                <a:latin typeface="+mj-lt"/>
              </a:rPr>
              <a:t>real-world technique</a:t>
            </a:r>
            <a:r>
              <a:rPr lang="en-US" sz="2800" dirty="0">
                <a:latin typeface="+mj-lt"/>
              </a:rPr>
              <a:t> in cybersecurity to “harden” a system by removing or disabling anything unnecessary.</a:t>
            </a:r>
          </a:p>
        </p:txBody>
      </p:sp>
      <p:graphicFrame>
        <p:nvGraphicFramePr>
          <p:cNvPr id="11" name="Table 10">
            <a:extLst>
              <a:ext uri="{FF2B5EF4-FFF2-40B4-BE49-F238E27FC236}">
                <a16:creationId xmlns:a16="http://schemas.microsoft.com/office/drawing/2014/main" id="{B70CF6D5-E131-E14B-A69C-A3A17A9ECCB4}"/>
              </a:ext>
            </a:extLst>
          </p:cNvPr>
          <p:cNvGraphicFramePr>
            <a:graphicFrameLocks noGrp="1"/>
          </p:cNvGraphicFramePr>
          <p:nvPr>
            <p:extLst>
              <p:ext uri="{D42A27DB-BD31-4B8C-83A1-F6EECF244321}">
                <p14:modId xmlns:p14="http://schemas.microsoft.com/office/powerpoint/2010/main" val="3396246855"/>
              </p:ext>
            </p:extLst>
          </p:nvPr>
        </p:nvGraphicFramePr>
        <p:xfrm>
          <a:off x="38100" y="2548041"/>
          <a:ext cx="9067800" cy="4297680"/>
        </p:xfrm>
        <a:graphic>
          <a:graphicData uri="http://schemas.openxmlformats.org/drawingml/2006/table">
            <a:tbl>
              <a:tblPr>
                <a:tableStyleId>{ED083AE6-46FA-4A59-8FB0-9F97EB10719F}</a:tableStyleId>
              </a:tblPr>
              <a:tblGrid>
                <a:gridCol w="3276600">
                  <a:extLst>
                    <a:ext uri="{9D8B030D-6E8A-4147-A177-3AD203B41FA5}">
                      <a16:colId xmlns:a16="http://schemas.microsoft.com/office/drawing/2014/main" val="1297399971"/>
                    </a:ext>
                  </a:extLst>
                </a:gridCol>
                <a:gridCol w="5791200">
                  <a:extLst>
                    <a:ext uri="{9D8B030D-6E8A-4147-A177-3AD203B41FA5}">
                      <a16:colId xmlns:a16="http://schemas.microsoft.com/office/drawing/2014/main" val="2627146597"/>
                    </a:ext>
                  </a:extLst>
                </a:gridCol>
              </a:tblGrid>
              <a:tr h="0">
                <a:tc>
                  <a:txBody>
                    <a:bodyPr/>
                    <a:lstStyle/>
                    <a:p>
                      <a:r>
                        <a:rPr lang="en-US" sz="2800" dirty="0"/>
                        <a:t>Skill Area</a:t>
                      </a:r>
                    </a:p>
                  </a:txBody>
                  <a:tcPr anchor="ctr">
                    <a:solidFill>
                      <a:schemeClr val="accent4">
                        <a:lumMod val="20000"/>
                        <a:lumOff val="80000"/>
                      </a:schemeClr>
                    </a:solidFill>
                  </a:tcPr>
                </a:tc>
                <a:tc>
                  <a:txBody>
                    <a:bodyPr/>
                    <a:lstStyle/>
                    <a:p>
                      <a:r>
                        <a:rPr lang="en-US" sz="2800" dirty="0"/>
                        <a:t>What We Explored</a:t>
                      </a:r>
                    </a:p>
                  </a:txBody>
                  <a:tcPr anchor="ctr">
                    <a:solidFill>
                      <a:schemeClr val="accent4">
                        <a:lumMod val="20000"/>
                        <a:lumOff val="80000"/>
                      </a:schemeClr>
                    </a:solidFill>
                  </a:tcPr>
                </a:tc>
                <a:extLst>
                  <a:ext uri="{0D108BD9-81ED-4DB2-BD59-A6C34878D82A}">
                    <a16:rowId xmlns:a16="http://schemas.microsoft.com/office/drawing/2014/main" val="2647517620"/>
                  </a:ext>
                </a:extLst>
              </a:tr>
              <a:tr h="0">
                <a:tc>
                  <a:txBody>
                    <a:bodyPr/>
                    <a:lstStyle/>
                    <a:p>
                      <a:r>
                        <a:rPr lang="en-US" sz="2800" b="1" dirty="0"/>
                        <a:t>Windows Security</a:t>
                      </a:r>
                      <a:endParaRPr lang="en-US" sz="2800" dirty="0"/>
                    </a:p>
                  </a:txBody>
                  <a:tcPr anchor="ctr"/>
                </a:tc>
                <a:tc>
                  <a:txBody>
                    <a:bodyPr/>
                    <a:lstStyle/>
                    <a:p>
                      <a:r>
                        <a:rPr lang="en-US" sz="2800" dirty="0"/>
                        <a:t>How to locate and manage system services safely.</a:t>
                      </a:r>
                    </a:p>
                  </a:txBody>
                  <a:tcPr anchor="ctr"/>
                </a:tc>
                <a:extLst>
                  <a:ext uri="{0D108BD9-81ED-4DB2-BD59-A6C34878D82A}">
                    <a16:rowId xmlns:a16="http://schemas.microsoft.com/office/drawing/2014/main" val="1051282972"/>
                  </a:ext>
                </a:extLst>
              </a:tr>
              <a:tr h="0">
                <a:tc>
                  <a:txBody>
                    <a:bodyPr/>
                    <a:lstStyle/>
                    <a:p>
                      <a:r>
                        <a:rPr lang="en-US" sz="2800" b="1"/>
                        <a:t>Threat Reduction</a:t>
                      </a:r>
                      <a:endParaRPr lang="en-US" sz="2800"/>
                    </a:p>
                  </a:txBody>
                  <a:tcPr anchor="ctr"/>
                </a:tc>
                <a:tc>
                  <a:txBody>
                    <a:bodyPr/>
                    <a:lstStyle/>
                    <a:p>
                      <a:r>
                        <a:rPr lang="en-US" sz="2800" dirty="0"/>
                        <a:t>That fewer active services = fewer possible attack paths.</a:t>
                      </a:r>
                    </a:p>
                  </a:txBody>
                  <a:tcPr anchor="ctr"/>
                </a:tc>
                <a:extLst>
                  <a:ext uri="{0D108BD9-81ED-4DB2-BD59-A6C34878D82A}">
                    <a16:rowId xmlns:a16="http://schemas.microsoft.com/office/drawing/2014/main" val="2590955674"/>
                  </a:ext>
                </a:extLst>
              </a:tr>
              <a:tr h="0">
                <a:tc>
                  <a:txBody>
                    <a:bodyPr/>
                    <a:lstStyle/>
                    <a:p>
                      <a:r>
                        <a:rPr lang="en-US" sz="2800" b="1"/>
                        <a:t>System Optimization</a:t>
                      </a:r>
                      <a:endParaRPr lang="en-US" sz="2800"/>
                    </a:p>
                  </a:txBody>
                  <a:tcPr anchor="ctr"/>
                </a:tc>
                <a:tc>
                  <a:txBody>
                    <a:bodyPr/>
                    <a:lstStyle/>
                    <a:p>
                      <a:r>
                        <a:rPr lang="en-US" sz="2800" dirty="0"/>
                        <a:t>Better performance and system control.</a:t>
                      </a:r>
                    </a:p>
                  </a:txBody>
                  <a:tcPr anchor="ctr"/>
                </a:tc>
                <a:extLst>
                  <a:ext uri="{0D108BD9-81ED-4DB2-BD59-A6C34878D82A}">
                    <a16:rowId xmlns:a16="http://schemas.microsoft.com/office/drawing/2014/main" val="2135034913"/>
                  </a:ext>
                </a:extLst>
              </a:tr>
              <a:tr h="0">
                <a:tc>
                  <a:txBody>
                    <a:bodyPr/>
                    <a:lstStyle/>
                    <a:p>
                      <a:r>
                        <a:rPr lang="en-US" sz="2800" b="1"/>
                        <a:t>Cyber Hygiene</a:t>
                      </a:r>
                      <a:endParaRPr lang="en-US" sz="2800"/>
                    </a:p>
                  </a:txBody>
                  <a:tcPr anchor="ctr"/>
                </a:tc>
                <a:tc>
                  <a:txBody>
                    <a:bodyPr/>
                    <a:lstStyle/>
                    <a:p>
                      <a:r>
                        <a:rPr lang="en-US" sz="2800" dirty="0"/>
                        <a:t>Habit of checking and maintaining secure configurations.</a:t>
                      </a:r>
                    </a:p>
                  </a:txBody>
                  <a:tcPr anchor="ctr"/>
                </a:tc>
                <a:extLst>
                  <a:ext uri="{0D108BD9-81ED-4DB2-BD59-A6C34878D82A}">
                    <a16:rowId xmlns:a16="http://schemas.microsoft.com/office/drawing/2014/main" val="207657308"/>
                  </a:ext>
                </a:extLst>
              </a:tr>
            </a:tbl>
          </a:graphicData>
        </a:graphic>
      </p:graphicFrame>
    </p:spTree>
    <p:extLst>
      <p:ext uri="{BB962C8B-B14F-4D97-AF65-F5344CB8AC3E}">
        <p14:creationId xmlns:p14="http://schemas.microsoft.com/office/powerpoint/2010/main" val="14882928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C9DE3-0BCD-FB98-F6D3-484D39DD20A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BCEA23F-8658-B49E-7C90-90754ECD8B43}"/>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4" name="TextBox 3">
            <a:extLst>
              <a:ext uri="{FF2B5EF4-FFF2-40B4-BE49-F238E27FC236}">
                <a16:creationId xmlns:a16="http://schemas.microsoft.com/office/drawing/2014/main" id="{848E4167-36DD-5DCE-A1AD-9DF4802694BC}"/>
              </a:ext>
            </a:extLst>
          </p:cNvPr>
          <p:cNvSpPr txBox="1"/>
          <p:nvPr/>
        </p:nvSpPr>
        <p:spPr>
          <a:xfrm>
            <a:off x="-11875" y="838200"/>
            <a:ext cx="9155875"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Problem-Solving: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 notice outdated software on a shared lab computer. What do you do?</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Report it or apply patches if authorized.</a:t>
            </a:r>
          </a:p>
        </p:txBody>
      </p:sp>
    </p:spTree>
    <p:extLst>
      <p:ext uri="{BB962C8B-B14F-4D97-AF65-F5344CB8AC3E}">
        <p14:creationId xmlns:p14="http://schemas.microsoft.com/office/powerpoint/2010/main" val="3485259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98AD6F-964A-9208-7234-26BEB58F1F7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96C5DC1-AF17-D556-6244-4A6F1AB64E61}"/>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Antimalware</a:t>
            </a:r>
          </a:p>
        </p:txBody>
      </p:sp>
      <p:sp>
        <p:nvSpPr>
          <p:cNvPr id="4" name="TextBox 3">
            <a:extLst>
              <a:ext uri="{FF2B5EF4-FFF2-40B4-BE49-F238E27FC236}">
                <a16:creationId xmlns:a16="http://schemas.microsoft.com/office/drawing/2014/main" id="{3DC928A2-9CF7-29A6-840E-62292E676426}"/>
              </a:ext>
            </a:extLst>
          </p:cNvPr>
          <p:cNvSpPr txBox="1"/>
          <p:nvPr/>
        </p:nvSpPr>
        <p:spPr>
          <a:xfrm>
            <a:off x="-11875" y="838200"/>
            <a:ext cx="9155875" cy="3257174"/>
          </a:xfrm>
          <a:prstGeom prst="rect">
            <a:avLst/>
          </a:prstGeom>
          <a:noFill/>
        </p:spPr>
        <p:txBody>
          <a:bodyPr wrap="square">
            <a:spAutoFit/>
          </a:bodyPr>
          <a:lstStyle/>
          <a:p>
            <a:pPr>
              <a:lnSpc>
                <a:spcPct val="150000"/>
              </a:lnSpc>
            </a:pPr>
            <a:r>
              <a:rPr lang="en-US" sz="2800" dirty="0">
                <a:latin typeface="+mj-lt"/>
              </a:rPr>
              <a:t>Malware is like digital germs. Antivirus is your hand </a:t>
            </a:r>
            <a:r>
              <a:rPr lang="en-US" sz="2800" dirty="0" err="1">
                <a:latin typeface="+mj-lt"/>
              </a:rPr>
              <a:t>sanitiser</a:t>
            </a:r>
            <a:r>
              <a:rPr lang="en-US" sz="2800" dirty="0">
                <a:latin typeface="+mj-lt"/>
              </a:rPr>
              <a:t>. It helps block, detect, and remove harmful software like keyloggers, spyware, and ransomware.</a:t>
            </a:r>
          </a:p>
          <a:p>
            <a:pPr marL="736600" lvl="1" indent="-457200">
              <a:lnSpc>
                <a:spcPct val="150000"/>
              </a:lnSpc>
              <a:buFont typeface="Arial" panose="020B0604020202020204" pitchFamily="34" charset="0"/>
              <a:buChar char="•"/>
            </a:pPr>
            <a:r>
              <a:rPr lang="en-US" sz="2800" b="1" dirty="0">
                <a:latin typeface="+mj-lt"/>
              </a:rPr>
              <a:t>Example:</a:t>
            </a:r>
            <a:r>
              <a:rPr lang="en-US" sz="2800" dirty="0">
                <a:latin typeface="+mj-lt"/>
              </a:rPr>
              <a:t> Use built-in Microsoft Defender or install AVG/Avast on your laptop.</a:t>
            </a:r>
          </a:p>
        </p:txBody>
      </p:sp>
    </p:spTree>
    <p:extLst>
      <p:ext uri="{BB962C8B-B14F-4D97-AF65-F5344CB8AC3E}">
        <p14:creationId xmlns:p14="http://schemas.microsoft.com/office/powerpoint/2010/main" val="3444201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88377-2657-24C3-1FB1-D0D78513D2C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0F77E58-D8ED-FC29-F9F0-E29642A523D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Antimalware</a:t>
            </a:r>
          </a:p>
        </p:txBody>
      </p:sp>
      <p:sp>
        <p:nvSpPr>
          <p:cNvPr id="4" name="TextBox 3">
            <a:extLst>
              <a:ext uri="{FF2B5EF4-FFF2-40B4-BE49-F238E27FC236}">
                <a16:creationId xmlns:a16="http://schemas.microsoft.com/office/drawing/2014/main" id="{95198A7E-A4B9-63D4-5B41-F0C07DC2668A}"/>
              </a:ext>
            </a:extLst>
          </p:cNvPr>
          <p:cNvSpPr txBox="1"/>
          <p:nvPr/>
        </p:nvSpPr>
        <p:spPr>
          <a:xfrm>
            <a:off x="-11875" y="838200"/>
            <a:ext cx="9155875" cy="3257174"/>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Role-Playing Question:</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You’re IT support. A user opens a suspicious email attachment. What do you do?</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Run a malware scan, isolate the system, and investigate further.</a:t>
            </a:r>
          </a:p>
        </p:txBody>
      </p:sp>
    </p:spTree>
    <p:extLst>
      <p:ext uri="{BB962C8B-B14F-4D97-AF65-F5344CB8AC3E}">
        <p14:creationId xmlns:p14="http://schemas.microsoft.com/office/powerpoint/2010/main" val="154653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A5F710-052A-3E91-4698-B026B510A5C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A751A58-3328-AA71-6854-A85898FC5AC2}"/>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Patch Management</a:t>
            </a:r>
          </a:p>
        </p:txBody>
      </p:sp>
      <p:sp>
        <p:nvSpPr>
          <p:cNvPr id="4" name="TextBox 3">
            <a:extLst>
              <a:ext uri="{FF2B5EF4-FFF2-40B4-BE49-F238E27FC236}">
                <a16:creationId xmlns:a16="http://schemas.microsoft.com/office/drawing/2014/main" id="{A6E5051F-E4AF-31B2-8595-02A079622C94}"/>
              </a:ext>
            </a:extLst>
          </p:cNvPr>
          <p:cNvSpPr txBox="1"/>
          <p:nvPr/>
        </p:nvSpPr>
        <p:spPr>
          <a:xfrm>
            <a:off x="-11875" y="838200"/>
            <a:ext cx="9155875" cy="2610843"/>
          </a:xfrm>
          <a:prstGeom prst="rect">
            <a:avLst/>
          </a:prstGeom>
          <a:noFill/>
        </p:spPr>
        <p:txBody>
          <a:bodyPr wrap="square">
            <a:spAutoFit/>
          </a:bodyPr>
          <a:lstStyle/>
          <a:p>
            <a:pPr>
              <a:lnSpc>
                <a:spcPct val="150000"/>
              </a:lnSpc>
            </a:pPr>
            <a:r>
              <a:rPr lang="en-US" sz="2800" dirty="0">
                <a:latin typeface="+mj-lt"/>
              </a:rPr>
              <a:t>Patches are software band-aids. They fix security holes just like fixing broken locks on doors.</a:t>
            </a:r>
          </a:p>
          <a:p>
            <a:pPr marL="457200" indent="-457200">
              <a:lnSpc>
                <a:spcPct val="150000"/>
              </a:lnSpc>
              <a:buFont typeface="Arial" panose="020B0604020202020204" pitchFamily="34" charset="0"/>
              <a:buChar char="•"/>
            </a:pPr>
            <a:r>
              <a:rPr lang="en-US" sz="2800" b="1" dirty="0">
                <a:latin typeface="+mj-lt"/>
              </a:rPr>
              <a:t>Example: </a:t>
            </a:r>
            <a:r>
              <a:rPr lang="en-US" sz="2800" dirty="0">
                <a:latin typeface="+mj-lt"/>
              </a:rPr>
              <a:t>Installing the latest Windows updates on ACU lab machines.</a:t>
            </a:r>
          </a:p>
        </p:txBody>
      </p:sp>
      <p:pic>
        <p:nvPicPr>
          <p:cNvPr id="5" name="Picture 4">
            <a:extLst>
              <a:ext uri="{FF2B5EF4-FFF2-40B4-BE49-F238E27FC236}">
                <a16:creationId xmlns:a16="http://schemas.microsoft.com/office/drawing/2014/main" id="{C797D054-1F0C-28EF-75A0-74E4AD1839A5}"/>
              </a:ext>
            </a:extLst>
          </p:cNvPr>
          <p:cNvPicPr>
            <a:picLocks noChangeAspect="1"/>
          </p:cNvPicPr>
          <p:nvPr/>
        </p:nvPicPr>
        <p:blipFill>
          <a:blip r:embed="rId2"/>
          <a:stretch>
            <a:fillRect/>
          </a:stretch>
        </p:blipFill>
        <p:spPr>
          <a:xfrm>
            <a:off x="5715000" y="3477497"/>
            <a:ext cx="3429000" cy="2816299"/>
          </a:xfrm>
          <a:prstGeom prst="rect">
            <a:avLst/>
          </a:prstGeom>
        </p:spPr>
      </p:pic>
    </p:spTree>
    <p:extLst>
      <p:ext uri="{BB962C8B-B14F-4D97-AF65-F5344CB8AC3E}">
        <p14:creationId xmlns:p14="http://schemas.microsoft.com/office/powerpoint/2010/main" val="1292431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F21D4-04C6-DF8A-3E4B-B4767A2B34D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F8D4CFA-B005-C921-82F2-9939DD8153E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Patch Management</a:t>
            </a:r>
          </a:p>
        </p:txBody>
      </p:sp>
      <p:sp>
        <p:nvSpPr>
          <p:cNvPr id="4" name="TextBox 3">
            <a:extLst>
              <a:ext uri="{FF2B5EF4-FFF2-40B4-BE49-F238E27FC236}">
                <a16:creationId xmlns:a16="http://schemas.microsoft.com/office/drawing/2014/main" id="{098B67ED-F7DC-53EF-A70F-3D893C9BFD1E}"/>
              </a:ext>
            </a:extLst>
          </p:cNvPr>
          <p:cNvSpPr txBox="1"/>
          <p:nvPr/>
        </p:nvSpPr>
        <p:spPr>
          <a:xfrm>
            <a:off x="-11875" y="838200"/>
            <a:ext cx="9155875" cy="19645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Discussion:</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Why is delaying updates risky?</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Hackers exploit unpatched systems</a:t>
            </a:r>
          </a:p>
        </p:txBody>
      </p:sp>
    </p:spTree>
    <p:extLst>
      <p:ext uri="{BB962C8B-B14F-4D97-AF65-F5344CB8AC3E}">
        <p14:creationId xmlns:p14="http://schemas.microsoft.com/office/powerpoint/2010/main" val="253670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54381-1BE3-3A96-FF9F-1186CB3FEFA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2C8A9C0-C118-01D1-FF37-0AD4C19AB75F}"/>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Host-based Firewalls &amp; HIDS</a:t>
            </a:r>
          </a:p>
        </p:txBody>
      </p:sp>
      <p:sp>
        <p:nvSpPr>
          <p:cNvPr id="4" name="TextBox 3">
            <a:extLst>
              <a:ext uri="{FF2B5EF4-FFF2-40B4-BE49-F238E27FC236}">
                <a16:creationId xmlns:a16="http://schemas.microsoft.com/office/drawing/2014/main" id="{92AC0590-BA5E-8BDE-793A-57302A4C9B1E}"/>
              </a:ext>
            </a:extLst>
          </p:cNvPr>
          <p:cNvSpPr txBox="1"/>
          <p:nvPr/>
        </p:nvSpPr>
        <p:spPr>
          <a:xfrm>
            <a:off x="-11875" y="838200"/>
            <a:ext cx="9155875" cy="2610843"/>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mj-lt"/>
              </a:rPr>
              <a:t>Firewalls: </a:t>
            </a:r>
            <a:r>
              <a:rPr lang="en-US" sz="2800" dirty="0">
                <a:latin typeface="+mj-lt"/>
              </a:rPr>
              <a:t>Like security guards that check incoming/outgoing traffic.</a:t>
            </a:r>
          </a:p>
          <a:p>
            <a:pPr marL="457200" indent="-457200">
              <a:lnSpc>
                <a:spcPct val="150000"/>
              </a:lnSpc>
              <a:buFont typeface="Arial" panose="020B0604020202020204" pitchFamily="34" charset="0"/>
              <a:buChar char="•"/>
            </a:pPr>
            <a:r>
              <a:rPr lang="en-US" sz="2800" b="1" dirty="0">
                <a:latin typeface="+mj-lt"/>
              </a:rPr>
              <a:t>HIDS (Host Intrusion Detection): </a:t>
            </a:r>
            <a:r>
              <a:rPr lang="en-US" sz="2800" dirty="0">
                <a:latin typeface="+mj-lt"/>
              </a:rPr>
              <a:t>Like a CCTV system, alerts if something suspicious happens on the computer.</a:t>
            </a:r>
          </a:p>
        </p:txBody>
      </p:sp>
    </p:spTree>
    <p:extLst>
      <p:ext uri="{BB962C8B-B14F-4D97-AF65-F5344CB8AC3E}">
        <p14:creationId xmlns:p14="http://schemas.microsoft.com/office/powerpoint/2010/main" val="130041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699260" y="2409444"/>
            <a:ext cx="5745480" cy="2695955"/>
          </a:xfrm>
          <a:prstGeom prst="rect">
            <a:avLst/>
          </a:prstGeom>
        </p:spPr>
      </p:pic>
      <p:sp>
        <p:nvSpPr>
          <p:cNvPr id="3" name="object 3"/>
          <p:cNvSpPr txBox="1">
            <a:spLocks noGrp="1"/>
          </p:cNvSpPr>
          <p:nvPr>
            <p:ph type="ctrTitle"/>
          </p:nvPr>
        </p:nvSpPr>
        <p:spPr>
          <a:prstGeom prst="rect">
            <a:avLst/>
          </a:prstGeom>
        </p:spPr>
        <p:txBody>
          <a:bodyPr vert="horz" wrap="square" lIns="0" tIns="283006" rIns="0" bIns="0" rtlCol="0">
            <a:spAutoFit/>
          </a:bodyPr>
          <a:lstStyle/>
          <a:p>
            <a:pPr marL="2254250">
              <a:lnSpc>
                <a:spcPct val="100000"/>
              </a:lnSpc>
              <a:spcBef>
                <a:spcPts val="95"/>
              </a:spcBef>
            </a:pPr>
            <a:r>
              <a:rPr sz="2500" dirty="0"/>
              <a:t>Protecting</a:t>
            </a:r>
            <a:r>
              <a:rPr sz="2500" spc="-40" dirty="0"/>
              <a:t> </a:t>
            </a:r>
            <a:r>
              <a:rPr sz="2500" dirty="0"/>
              <a:t>a</a:t>
            </a:r>
            <a:r>
              <a:rPr sz="2500" spc="-50" dirty="0"/>
              <a:t> </a:t>
            </a:r>
            <a:r>
              <a:rPr sz="2500" dirty="0"/>
              <a:t>CS</a:t>
            </a:r>
            <a:r>
              <a:rPr sz="2500" spc="-55" dirty="0"/>
              <a:t> </a:t>
            </a:r>
            <a:r>
              <a:rPr sz="2500" spc="-10" dirty="0"/>
              <a:t>Domain</a:t>
            </a:r>
            <a:endParaRPr sz="2500"/>
          </a:p>
        </p:txBody>
      </p:sp>
      <p:sp>
        <p:nvSpPr>
          <p:cNvPr id="4" name="object 4"/>
          <p:cNvSpPr txBox="1"/>
          <p:nvPr/>
        </p:nvSpPr>
        <p:spPr>
          <a:xfrm>
            <a:off x="3800983" y="1519809"/>
            <a:ext cx="1382395" cy="391160"/>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FF0000"/>
                </a:solidFill>
                <a:latin typeface="Arial"/>
                <a:cs typeface="Arial"/>
              </a:rPr>
              <a:t>Lecture</a:t>
            </a:r>
            <a:r>
              <a:rPr sz="2400" b="1" spc="-95" dirty="0">
                <a:solidFill>
                  <a:srgbClr val="FF0000"/>
                </a:solidFill>
                <a:latin typeface="Arial"/>
                <a:cs typeface="Arial"/>
              </a:rPr>
              <a:t> </a:t>
            </a:r>
            <a:r>
              <a:rPr sz="2400" b="1" spc="-50" dirty="0">
                <a:solidFill>
                  <a:srgbClr val="FF0000"/>
                </a:solidFill>
                <a:latin typeface="Arial"/>
                <a:cs typeface="Arial"/>
              </a:rPr>
              <a:t>8</a:t>
            </a:r>
            <a:endParaRPr sz="2400">
              <a:latin typeface="Arial"/>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1C9BA8-1291-BF5F-91B3-827A2B99351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AAC096C-F237-4E7D-EE49-7CAD14B891DE}"/>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Host-based Firewalls &amp; HIDS</a:t>
            </a:r>
          </a:p>
        </p:txBody>
      </p:sp>
      <p:sp>
        <p:nvSpPr>
          <p:cNvPr id="4" name="TextBox 3">
            <a:extLst>
              <a:ext uri="{FF2B5EF4-FFF2-40B4-BE49-F238E27FC236}">
                <a16:creationId xmlns:a16="http://schemas.microsoft.com/office/drawing/2014/main" id="{EC953E05-232A-0C4E-C121-69906BA2E685}"/>
              </a:ext>
            </a:extLst>
          </p:cNvPr>
          <p:cNvSpPr txBox="1"/>
          <p:nvPr/>
        </p:nvSpPr>
        <p:spPr>
          <a:xfrm>
            <a:off x="-11875" y="838200"/>
            <a:ext cx="9155875"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Problem-Solving: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 see multiple failed login attempts in your HIDS. What’s your next step?</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Investigate source IP, block access, report incident.</a:t>
            </a:r>
          </a:p>
        </p:txBody>
      </p:sp>
    </p:spTree>
    <p:extLst>
      <p:ext uri="{BB962C8B-B14F-4D97-AF65-F5344CB8AC3E}">
        <p14:creationId xmlns:p14="http://schemas.microsoft.com/office/powerpoint/2010/main" val="252428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2471DB-26F2-4873-E9E7-A3FCA1B6A52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5BE49C5-A2BD-335B-9C50-03BB022508CF}"/>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VPNs (Secure Communication)</a:t>
            </a:r>
          </a:p>
        </p:txBody>
      </p:sp>
      <p:sp>
        <p:nvSpPr>
          <p:cNvPr id="4" name="TextBox 3">
            <a:extLst>
              <a:ext uri="{FF2B5EF4-FFF2-40B4-BE49-F238E27FC236}">
                <a16:creationId xmlns:a16="http://schemas.microsoft.com/office/drawing/2014/main" id="{7B7A6105-CD1F-F32B-55FF-1F082F929128}"/>
              </a:ext>
            </a:extLst>
          </p:cNvPr>
          <p:cNvSpPr txBox="1"/>
          <p:nvPr/>
        </p:nvSpPr>
        <p:spPr>
          <a:xfrm>
            <a:off x="-11875" y="838200"/>
            <a:ext cx="9155875" cy="1964512"/>
          </a:xfrm>
          <a:prstGeom prst="rect">
            <a:avLst/>
          </a:prstGeom>
          <a:noFill/>
        </p:spPr>
        <p:txBody>
          <a:bodyPr wrap="square">
            <a:spAutoFit/>
          </a:bodyPr>
          <a:lstStyle/>
          <a:p>
            <a:pPr>
              <a:lnSpc>
                <a:spcPct val="150000"/>
              </a:lnSpc>
            </a:pPr>
            <a:r>
              <a:rPr lang="en-US" sz="2800" dirty="0">
                <a:latin typeface="+mj-lt"/>
              </a:rPr>
              <a:t>A VPN is like a secure tunnel between your computer and the university – your data stays private.</a:t>
            </a:r>
          </a:p>
          <a:p>
            <a:pPr>
              <a:lnSpc>
                <a:spcPct val="150000"/>
              </a:lnSpc>
            </a:pPr>
            <a:r>
              <a:rPr lang="en-US" sz="2800" dirty="0">
                <a:latin typeface="+mj-lt"/>
              </a:rPr>
              <a:t>Example: Using University VPN while working off-campus.</a:t>
            </a:r>
          </a:p>
        </p:txBody>
      </p:sp>
    </p:spTree>
    <p:extLst>
      <p:ext uri="{BB962C8B-B14F-4D97-AF65-F5344CB8AC3E}">
        <p14:creationId xmlns:p14="http://schemas.microsoft.com/office/powerpoint/2010/main" val="1037720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5E11CA-B3F9-49FF-4E43-057EE02D113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B749887-7163-B734-8A03-B106343C0E1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VPNs (Secure Communication)</a:t>
            </a:r>
          </a:p>
        </p:txBody>
      </p:sp>
      <p:sp>
        <p:nvSpPr>
          <p:cNvPr id="4" name="TextBox 3">
            <a:extLst>
              <a:ext uri="{FF2B5EF4-FFF2-40B4-BE49-F238E27FC236}">
                <a16:creationId xmlns:a16="http://schemas.microsoft.com/office/drawing/2014/main" id="{8F5EE6A2-DCF8-3E9E-4E52-C2045773B201}"/>
              </a:ext>
            </a:extLst>
          </p:cNvPr>
          <p:cNvSpPr txBox="1"/>
          <p:nvPr/>
        </p:nvSpPr>
        <p:spPr>
          <a:xfrm>
            <a:off x="-11875" y="838200"/>
            <a:ext cx="9155875"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Question:</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Why might a university staff use a VPN when using public Wi-Fi?</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To protect their credentials from being stolen</a:t>
            </a:r>
          </a:p>
        </p:txBody>
      </p:sp>
    </p:spTree>
    <p:extLst>
      <p:ext uri="{BB962C8B-B14F-4D97-AF65-F5344CB8AC3E}">
        <p14:creationId xmlns:p14="http://schemas.microsoft.com/office/powerpoint/2010/main" val="1428868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680A88-C375-365F-829F-8AE1AA26495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44F12F75-9F4A-1082-F9F1-E2F49AE3B340}"/>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Wireless Security (WEP/WPA/WPA2)</a:t>
            </a:r>
          </a:p>
        </p:txBody>
      </p:sp>
      <p:sp>
        <p:nvSpPr>
          <p:cNvPr id="4" name="TextBox 3">
            <a:extLst>
              <a:ext uri="{FF2B5EF4-FFF2-40B4-BE49-F238E27FC236}">
                <a16:creationId xmlns:a16="http://schemas.microsoft.com/office/drawing/2014/main" id="{CBBB7DDD-296F-F439-08E6-FA73C867C09F}"/>
              </a:ext>
            </a:extLst>
          </p:cNvPr>
          <p:cNvSpPr txBox="1"/>
          <p:nvPr/>
        </p:nvSpPr>
        <p:spPr>
          <a:xfrm>
            <a:off x="0" y="487004"/>
            <a:ext cx="9144000" cy="4549835"/>
          </a:xfrm>
          <a:prstGeom prst="rect">
            <a:avLst/>
          </a:prstGeom>
          <a:noFill/>
        </p:spPr>
        <p:txBody>
          <a:bodyPr wrap="square">
            <a:spAutoFit/>
          </a:bodyPr>
          <a:lstStyle/>
          <a:p>
            <a:pPr>
              <a:lnSpc>
                <a:spcPct val="150000"/>
              </a:lnSpc>
            </a:pPr>
            <a:r>
              <a:rPr lang="en-US" sz="2800" b="1" dirty="0">
                <a:latin typeface="+mj-lt"/>
              </a:rPr>
              <a:t>WEP vs WPA2:</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WEP</a:t>
            </a:r>
            <a:r>
              <a:rPr lang="en-US" sz="2800" dirty="0">
                <a:latin typeface="+mj-lt"/>
              </a:rPr>
              <a:t> is like using a </a:t>
            </a:r>
            <a:r>
              <a:rPr lang="en-US" sz="2800" b="1" dirty="0">
                <a:latin typeface="+mj-lt"/>
              </a:rPr>
              <a:t>zipper lock on your luggage</a:t>
            </a:r>
            <a:r>
              <a:rPr lang="en-US" sz="2800" dirty="0">
                <a:latin typeface="+mj-lt"/>
              </a:rPr>
              <a:t>—easy to break into.</a:t>
            </a:r>
          </a:p>
          <a:p>
            <a:pPr marL="457200" indent="-457200">
              <a:lnSpc>
                <a:spcPct val="150000"/>
              </a:lnSpc>
              <a:buFont typeface="Arial" panose="020B0604020202020204" pitchFamily="34" charset="0"/>
              <a:buChar char="•"/>
            </a:pPr>
            <a:r>
              <a:rPr lang="en-US" sz="2800" b="1" dirty="0">
                <a:latin typeface="+mj-lt"/>
              </a:rPr>
              <a:t>WPA2</a:t>
            </a:r>
            <a:r>
              <a:rPr lang="en-US" sz="2800" dirty="0">
                <a:latin typeface="+mj-lt"/>
              </a:rPr>
              <a:t> is like a </a:t>
            </a:r>
            <a:r>
              <a:rPr lang="en-US" sz="2800" b="1" dirty="0">
                <a:latin typeface="+mj-lt"/>
              </a:rPr>
              <a:t>solid TSA-approved lock</a:t>
            </a:r>
            <a:r>
              <a:rPr lang="en-US" sz="2800" dirty="0">
                <a:latin typeface="+mj-lt"/>
              </a:rPr>
              <a:t>—tougher and more reliable.</a:t>
            </a:r>
            <a:br>
              <a:rPr lang="en-US" sz="2800" dirty="0">
                <a:latin typeface="+mj-lt"/>
              </a:rPr>
            </a:br>
            <a:r>
              <a:rPr lang="en-US" sz="2800" i="1" dirty="0">
                <a:latin typeface="+mj-lt"/>
              </a:rPr>
              <a:t>In Australia</a:t>
            </a:r>
            <a:r>
              <a:rPr lang="en-US" sz="2800" dirty="0">
                <a:latin typeface="+mj-lt"/>
              </a:rPr>
              <a:t>, most public Wi-Fi hotspots (e.g., at Westfield or cafes) now use WPA2 for better protection.</a:t>
            </a:r>
          </a:p>
        </p:txBody>
      </p:sp>
    </p:spTree>
    <p:extLst>
      <p:ext uri="{BB962C8B-B14F-4D97-AF65-F5344CB8AC3E}">
        <p14:creationId xmlns:p14="http://schemas.microsoft.com/office/powerpoint/2010/main" val="26557903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8AAB8-7A08-C664-4649-EA744DD7E0D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86ADE5C-B83D-884C-1F5D-54BD41905B8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Wireless Security (WEP/WPA/WPA2)</a:t>
            </a:r>
          </a:p>
        </p:txBody>
      </p:sp>
      <p:sp>
        <p:nvSpPr>
          <p:cNvPr id="4" name="TextBox 3">
            <a:extLst>
              <a:ext uri="{FF2B5EF4-FFF2-40B4-BE49-F238E27FC236}">
                <a16:creationId xmlns:a16="http://schemas.microsoft.com/office/drawing/2014/main" id="{95A29F01-C284-6BA6-E9CE-9F8F4695B05C}"/>
              </a:ext>
            </a:extLst>
          </p:cNvPr>
          <p:cNvSpPr txBox="1"/>
          <p:nvPr/>
        </p:nvSpPr>
        <p:spPr>
          <a:xfrm>
            <a:off x="0" y="487004"/>
            <a:ext cx="9144000" cy="3257174"/>
          </a:xfrm>
          <a:prstGeom prst="rect">
            <a:avLst/>
          </a:prstGeom>
          <a:noFill/>
        </p:spPr>
        <p:txBody>
          <a:bodyPr wrap="square">
            <a:spAutoFit/>
          </a:bodyPr>
          <a:lstStyle/>
          <a:p>
            <a:pPr>
              <a:lnSpc>
                <a:spcPct val="150000"/>
              </a:lnSpc>
              <a:buNone/>
            </a:pPr>
            <a:r>
              <a:rPr lang="en-US" sz="2800" b="1" dirty="0">
                <a:latin typeface="+mj-lt"/>
              </a:rPr>
              <a:t>Mutual Authentication:</a:t>
            </a:r>
            <a:endParaRPr lang="en-US" sz="2800" dirty="0">
              <a:latin typeface="+mj-lt"/>
            </a:endParaRPr>
          </a:p>
          <a:p>
            <a:pPr marL="714375" lvl="1" indent="-457200">
              <a:lnSpc>
                <a:spcPct val="150000"/>
              </a:lnSpc>
              <a:buFont typeface="Arial" panose="020B0604020202020204" pitchFamily="34" charset="0"/>
              <a:buChar char="•"/>
            </a:pPr>
            <a:r>
              <a:rPr lang="en-US" sz="2800" dirty="0">
                <a:latin typeface="+mj-lt"/>
              </a:rPr>
              <a:t>Imagine </a:t>
            </a:r>
            <a:r>
              <a:rPr lang="en-US" sz="2800" b="1" dirty="0">
                <a:latin typeface="+mj-lt"/>
              </a:rPr>
              <a:t>logging into your student portal</a:t>
            </a:r>
            <a:r>
              <a:rPr lang="en-US" sz="2800" dirty="0">
                <a:latin typeface="+mj-lt"/>
              </a:rPr>
              <a:t> and it also checks that it’s really </a:t>
            </a:r>
            <a:r>
              <a:rPr lang="en-US" sz="2800" b="1" dirty="0">
                <a:latin typeface="+mj-lt"/>
              </a:rPr>
              <a:t>you</a:t>
            </a:r>
            <a:r>
              <a:rPr lang="en-US" sz="2800" dirty="0">
                <a:latin typeface="+mj-lt"/>
              </a:rPr>
              <a:t> </a:t>
            </a:r>
            <a:r>
              <a:rPr lang="en-US" sz="2800" i="1" dirty="0">
                <a:latin typeface="+mj-lt"/>
              </a:rPr>
              <a:t>and</a:t>
            </a:r>
            <a:r>
              <a:rPr lang="en-US" sz="2800" dirty="0">
                <a:latin typeface="+mj-lt"/>
              </a:rPr>
              <a:t> you're connecting to the </a:t>
            </a:r>
            <a:r>
              <a:rPr lang="en-US" sz="2800" b="1" dirty="0">
                <a:latin typeface="+mj-lt"/>
              </a:rPr>
              <a:t>official ACU server</a:t>
            </a:r>
            <a:r>
              <a:rPr lang="en-US" sz="2800" dirty="0">
                <a:latin typeface="+mj-lt"/>
              </a:rPr>
              <a:t>, not a fake one.</a:t>
            </a:r>
          </a:p>
          <a:p>
            <a:pPr marL="714375" lvl="1" indent="-457200">
              <a:lnSpc>
                <a:spcPct val="150000"/>
              </a:lnSpc>
              <a:buFont typeface="Arial" panose="020B0604020202020204" pitchFamily="34" charset="0"/>
              <a:buChar char="•"/>
            </a:pPr>
            <a:r>
              <a:rPr lang="en-US" sz="2800" dirty="0">
                <a:latin typeface="+mj-lt"/>
              </a:rPr>
              <a:t>Like a </a:t>
            </a:r>
            <a:r>
              <a:rPr lang="en-US" sz="2800" b="1" dirty="0">
                <a:latin typeface="+mj-lt"/>
              </a:rPr>
              <a:t>two-way ID check</a:t>
            </a:r>
            <a:r>
              <a:rPr lang="en-US" sz="2800" dirty="0">
                <a:latin typeface="+mj-lt"/>
              </a:rPr>
              <a:t> — “I trust you </a:t>
            </a:r>
            <a:r>
              <a:rPr lang="en-US" sz="2800" i="1" dirty="0">
                <a:latin typeface="+mj-lt"/>
              </a:rPr>
              <a:t>if</a:t>
            </a:r>
            <a:r>
              <a:rPr lang="en-US" sz="2800" dirty="0">
                <a:latin typeface="+mj-lt"/>
              </a:rPr>
              <a:t> you trust me.”</a:t>
            </a:r>
          </a:p>
        </p:txBody>
      </p:sp>
    </p:spTree>
    <p:extLst>
      <p:ext uri="{BB962C8B-B14F-4D97-AF65-F5344CB8AC3E}">
        <p14:creationId xmlns:p14="http://schemas.microsoft.com/office/powerpoint/2010/main" val="3352420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EE294-FFDE-D37F-755E-4C6FE7B80F4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274292B9-98E8-CED1-74C4-5A8344EA06AE}"/>
              </a:ext>
            </a:extLst>
          </p:cNvPr>
          <p:cNvPicPr>
            <a:picLocks noChangeAspect="1"/>
          </p:cNvPicPr>
          <p:nvPr/>
        </p:nvPicPr>
        <p:blipFill>
          <a:blip r:embed="rId2"/>
          <a:stretch>
            <a:fillRect/>
          </a:stretch>
        </p:blipFill>
        <p:spPr>
          <a:xfrm>
            <a:off x="0" y="0"/>
            <a:ext cx="9141463" cy="6858000"/>
          </a:xfrm>
          <a:prstGeom prst="rect">
            <a:avLst/>
          </a:prstGeom>
        </p:spPr>
      </p:pic>
    </p:spTree>
    <p:extLst>
      <p:ext uri="{BB962C8B-B14F-4D97-AF65-F5344CB8AC3E}">
        <p14:creationId xmlns:p14="http://schemas.microsoft.com/office/powerpoint/2010/main" val="2162354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C2533-4FC7-84E5-CC09-0CE742D8A4E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740F423-6AE2-9A98-261D-A3BF4BE7A3C0}"/>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Wireless Security (WEP/WPA/WPA2)</a:t>
            </a:r>
          </a:p>
        </p:txBody>
      </p:sp>
      <p:sp>
        <p:nvSpPr>
          <p:cNvPr id="4" name="TextBox 3">
            <a:extLst>
              <a:ext uri="{FF2B5EF4-FFF2-40B4-BE49-F238E27FC236}">
                <a16:creationId xmlns:a16="http://schemas.microsoft.com/office/drawing/2014/main" id="{120248C9-A536-9644-43A5-93D26768ED18}"/>
              </a:ext>
            </a:extLst>
          </p:cNvPr>
          <p:cNvSpPr txBox="1"/>
          <p:nvPr/>
        </p:nvSpPr>
        <p:spPr>
          <a:xfrm>
            <a:off x="-11875" y="838200"/>
            <a:ext cx="9155875"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Role-Playing Debate:</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One team argues WEP is still usable, the other argues it must be upgraded. Who wins and why?</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WPA2 team wins – WEP is easily cracked.</a:t>
            </a:r>
          </a:p>
        </p:txBody>
      </p:sp>
    </p:spTree>
    <p:extLst>
      <p:ext uri="{BB962C8B-B14F-4D97-AF65-F5344CB8AC3E}">
        <p14:creationId xmlns:p14="http://schemas.microsoft.com/office/powerpoint/2010/main" val="62095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8485D-4433-AD09-A136-6BF08E86F14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5B6C956-A581-06B0-5EE1-A239EBB425F1}"/>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4" name="TextBox 3">
            <a:extLst>
              <a:ext uri="{FF2B5EF4-FFF2-40B4-BE49-F238E27FC236}">
                <a16:creationId xmlns:a16="http://schemas.microsoft.com/office/drawing/2014/main" id="{659FD0BF-B59E-AC80-AC39-C4D0C555DF17}"/>
              </a:ext>
            </a:extLst>
          </p:cNvPr>
          <p:cNvSpPr txBox="1"/>
          <p:nvPr/>
        </p:nvSpPr>
        <p:spPr>
          <a:xfrm>
            <a:off x="-11875" y="838200"/>
            <a:ext cx="9155875" cy="325717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mj-lt"/>
              </a:rPr>
              <a:t>Access control: </a:t>
            </a:r>
            <a:r>
              <a:rPr lang="en-US" sz="2800" dirty="0">
                <a:latin typeface="+mj-lt"/>
              </a:rPr>
              <a:t>Only certain people can open files (like locked drawers).</a:t>
            </a:r>
          </a:p>
          <a:p>
            <a:pPr marL="457200" indent="-457200">
              <a:lnSpc>
                <a:spcPct val="150000"/>
              </a:lnSpc>
              <a:buFont typeface="Arial" panose="020B0604020202020204" pitchFamily="34" charset="0"/>
              <a:buChar char="•"/>
            </a:pPr>
            <a:r>
              <a:rPr lang="en-US" sz="2800" b="1" dirty="0">
                <a:latin typeface="+mj-lt"/>
              </a:rPr>
              <a:t>Encryption: </a:t>
            </a:r>
            <a:r>
              <a:rPr lang="en-US" sz="2800" dirty="0">
                <a:latin typeface="+mj-lt"/>
              </a:rPr>
              <a:t>Data turned into unreadable format unless you have the key.</a:t>
            </a:r>
          </a:p>
          <a:p>
            <a:pPr marL="457200" indent="-457200">
              <a:lnSpc>
                <a:spcPct val="150000"/>
              </a:lnSpc>
              <a:buFont typeface="Arial" panose="020B0604020202020204" pitchFamily="34" charset="0"/>
              <a:buChar char="•"/>
            </a:pPr>
            <a:r>
              <a:rPr lang="en-US" sz="2800" b="1" dirty="0">
                <a:latin typeface="+mj-lt"/>
              </a:rPr>
              <a:t>Backup: </a:t>
            </a:r>
            <a:r>
              <a:rPr lang="en-US" sz="2800" dirty="0">
                <a:latin typeface="+mj-lt"/>
              </a:rPr>
              <a:t>Copying data to a cloud (Plan B in case of failure).</a:t>
            </a:r>
          </a:p>
        </p:txBody>
      </p:sp>
    </p:spTree>
    <p:extLst>
      <p:ext uri="{BB962C8B-B14F-4D97-AF65-F5344CB8AC3E}">
        <p14:creationId xmlns:p14="http://schemas.microsoft.com/office/powerpoint/2010/main" val="1483393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 calcmode="lin" valueType="num">
                                      <p:cBhvr additive="base">
                                        <p:cTn id="14"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CE98E2-5869-8BF9-5200-B1FA1C4793C2}"/>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852B9856-35B5-B3DC-9B9D-4DD22E67FD60}"/>
              </a:ext>
            </a:extLst>
          </p:cNvPr>
          <p:cNvPicPr>
            <a:picLocks noChangeAspect="1"/>
          </p:cNvPicPr>
          <p:nvPr/>
        </p:nvPicPr>
        <p:blipFill>
          <a:blip r:embed="rId2"/>
          <a:srcRect l="19167" t="14445" r="37500" b="5555"/>
          <a:stretch/>
        </p:blipFill>
        <p:spPr>
          <a:xfrm>
            <a:off x="3657600" y="1160585"/>
            <a:ext cx="5486400" cy="5697415"/>
          </a:xfrm>
          <a:prstGeom prst="rect">
            <a:avLst/>
          </a:prstGeom>
        </p:spPr>
      </p:pic>
      <p:sp>
        <p:nvSpPr>
          <p:cNvPr id="2" name="object 2">
            <a:extLst>
              <a:ext uri="{FF2B5EF4-FFF2-40B4-BE49-F238E27FC236}">
                <a16:creationId xmlns:a16="http://schemas.microsoft.com/office/drawing/2014/main" id="{947CF640-9E00-4B34-A8DA-4708B17A261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4" name="TextBox 3">
            <a:extLst>
              <a:ext uri="{FF2B5EF4-FFF2-40B4-BE49-F238E27FC236}">
                <a16:creationId xmlns:a16="http://schemas.microsoft.com/office/drawing/2014/main" id="{687794F1-4E15-CED6-167F-60C67F2F7411}"/>
              </a:ext>
            </a:extLst>
          </p:cNvPr>
          <p:cNvSpPr txBox="1"/>
          <p:nvPr/>
        </p:nvSpPr>
        <p:spPr>
          <a:xfrm>
            <a:off x="-19249" y="352592"/>
            <a:ext cx="9155875" cy="1964512"/>
          </a:xfrm>
          <a:prstGeom prst="rect">
            <a:avLst/>
          </a:prstGeom>
          <a:noFill/>
        </p:spPr>
        <p:txBody>
          <a:bodyPr wrap="square">
            <a:spAutoFit/>
          </a:bodyPr>
          <a:lstStyle/>
          <a:p>
            <a:pPr>
              <a:lnSpc>
                <a:spcPct val="150000"/>
              </a:lnSpc>
            </a:pPr>
            <a:r>
              <a:rPr lang="en-US" sz="2800" b="1" dirty="0">
                <a:latin typeface="+mj-lt"/>
              </a:rPr>
              <a:t>Hands-on Activity:</a:t>
            </a:r>
            <a:endParaRPr lang="en-US" sz="2800" dirty="0">
              <a:latin typeface="+mj-lt"/>
            </a:endParaRPr>
          </a:p>
          <a:p>
            <a:pPr>
              <a:lnSpc>
                <a:spcPct val="150000"/>
              </a:lnSpc>
            </a:pPr>
            <a:r>
              <a:rPr lang="en-US" sz="2800" dirty="0">
                <a:latin typeface="+mj-lt"/>
              </a:rPr>
              <a:t>Encrypt a folder in </a:t>
            </a:r>
            <a:br>
              <a:rPr lang="en-US" sz="2800" dirty="0">
                <a:latin typeface="+mj-lt"/>
              </a:rPr>
            </a:br>
            <a:r>
              <a:rPr lang="en-US" sz="2800" dirty="0">
                <a:latin typeface="+mj-lt"/>
              </a:rPr>
              <a:t>Windows</a:t>
            </a:r>
          </a:p>
        </p:txBody>
      </p:sp>
      <p:sp>
        <p:nvSpPr>
          <p:cNvPr id="5" name="TextBox 4">
            <a:extLst>
              <a:ext uri="{FF2B5EF4-FFF2-40B4-BE49-F238E27FC236}">
                <a16:creationId xmlns:a16="http://schemas.microsoft.com/office/drawing/2014/main" id="{CD971B1D-6498-BD8A-06C0-FAE2FAF75735}"/>
              </a:ext>
            </a:extLst>
          </p:cNvPr>
          <p:cNvSpPr txBox="1"/>
          <p:nvPr/>
        </p:nvSpPr>
        <p:spPr>
          <a:xfrm>
            <a:off x="-32657" y="2293417"/>
            <a:ext cx="3635062" cy="4549835"/>
          </a:xfrm>
          <a:prstGeom prst="rect">
            <a:avLst/>
          </a:prstGeom>
          <a:noFill/>
        </p:spPr>
        <p:txBody>
          <a:bodyPr wrap="square">
            <a:spAutoFit/>
          </a:bodyPr>
          <a:lstStyle/>
          <a:p>
            <a:pPr>
              <a:lnSpc>
                <a:spcPct val="150000"/>
              </a:lnSpc>
              <a:buNone/>
            </a:pPr>
            <a:r>
              <a:rPr lang="en-US" sz="2800" b="1" dirty="0">
                <a:latin typeface="+mj-lt"/>
              </a:rPr>
              <a:t>Encrypt a Folder</a:t>
            </a:r>
          </a:p>
          <a:p>
            <a:pPr marL="514350" indent="-514350">
              <a:lnSpc>
                <a:spcPct val="150000"/>
              </a:lnSpc>
              <a:buFont typeface="+mj-lt"/>
              <a:buAutoNum type="arabicPeriod"/>
            </a:pPr>
            <a:r>
              <a:rPr lang="en-US" sz="2800" dirty="0">
                <a:latin typeface="+mj-lt"/>
              </a:rPr>
              <a:t>Right-click the folder we want to encrypt.</a:t>
            </a:r>
          </a:p>
          <a:p>
            <a:pPr marL="514350" indent="-514350">
              <a:lnSpc>
                <a:spcPct val="150000"/>
              </a:lnSpc>
              <a:buFont typeface="+mj-lt"/>
              <a:buAutoNum type="arabicPeriod"/>
            </a:pPr>
            <a:r>
              <a:rPr lang="en-US" sz="2800" dirty="0">
                <a:latin typeface="+mj-lt"/>
              </a:rPr>
              <a:t>Click </a:t>
            </a:r>
            <a:r>
              <a:rPr lang="en-US" sz="2800" b="1" dirty="0">
                <a:latin typeface="+mj-lt"/>
              </a:rPr>
              <a:t>Properties</a:t>
            </a:r>
            <a:r>
              <a:rPr lang="en-US" sz="2800" dirty="0">
                <a:latin typeface="+mj-lt"/>
              </a:rPr>
              <a:t> → then click the </a:t>
            </a:r>
            <a:r>
              <a:rPr lang="en-US" sz="2800" b="1" dirty="0">
                <a:latin typeface="+mj-lt"/>
              </a:rPr>
              <a:t>Advanced...</a:t>
            </a:r>
            <a:r>
              <a:rPr lang="en-US" sz="2800" dirty="0">
                <a:latin typeface="+mj-lt"/>
              </a:rPr>
              <a:t> button.</a:t>
            </a:r>
          </a:p>
        </p:txBody>
      </p:sp>
      <p:sp>
        <p:nvSpPr>
          <p:cNvPr id="8" name="Rectangle: Rounded Corners 7">
            <a:extLst>
              <a:ext uri="{FF2B5EF4-FFF2-40B4-BE49-F238E27FC236}">
                <a16:creationId xmlns:a16="http://schemas.microsoft.com/office/drawing/2014/main" id="{F2762CBD-7D65-77B1-4970-49EB7A909965}"/>
              </a:ext>
            </a:extLst>
          </p:cNvPr>
          <p:cNvSpPr/>
          <p:nvPr/>
        </p:nvSpPr>
        <p:spPr>
          <a:xfrm>
            <a:off x="3733800" y="5029200"/>
            <a:ext cx="1981200" cy="228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0809462C-EBDD-E5A3-A8E4-888A241D9893}"/>
              </a:ext>
            </a:extLst>
          </p:cNvPr>
          <p:cNvSpPr/>
          <p:nvPr/>
        </p:nvSpPr>
        <p:spPr>
          <a:xfrm>
            <a:off x="5715000" y="6582696"/>
            <a:ext cx="3429000" cy="2605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06956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F86A5-26CC-A53A-F5E5-894192EEA3A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7F844236-3CDC-2970-E602-18118C2E6C50}"/>
              </a:ext>
            </a:extLst>
          </p:cNvPr>
          <p:cNvPicPr>
            <a:picLocks noChangeAspect="1"/>
          </p:cNvPicPr>
          <p:nvPr/>
        </p:nvPicPr>
        <p:blipFill>
          <a:blip r:embed="rId2"/>
          <a:srcRect l="30833" t="35185" r="44167" b="7037"/>
          <a:stretch/>
        </p:blipFill>
        <p:spPr>
          <a:xfrm>
            <a:off x="5105400" y="1569474"/>
            <a:ext cx="4068097" cy="5288526"/>
          </a:xfrm>
          <a:prstGeom prst="rect">
            <a:avLst/>
          </a:prstGeom>
        </p:spPr>
      </p:pic>
      <p:sp>
        <p:nvSpPr>
          <p:cNvPr id="2" name="object 2">
            <a:extLst>
              <a:ext uri="{FF2B5EF4-FFF2-40B4-BE49-F238E27FC236}">
                <a16:creationId xmlns:a16="http://schemas.microsoft.com/office/drawing/2014/main" id="{683326CC-D0CA-80FE-B003-23FA594650FF}"/>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A6FA878D-E297-D112-F626-2BC9EEEF6B7F}"/>
              </a:ext>
            </a:extLst>
          </p:cNvPr>
          <p:cNvSpPr txBox="1"/>
          <p:nvPr/>
        </p:nvSpPr>
        <p:spPr>
          <a:xfrm>
            <a:off x="-4501" y="1666304"/>
            <a:ext cx="5073030" cy="3257174"/>
          </a:xfrm>
          <a:prstGeom prst="rect">
            <a:avLst/>
          </a:prstGeom>
          <a:noFill/>
        </p:spPr>
        <p:txBody>
          <a:bodyPr wrap="square">
            <a:spAutoFit/>
          </a:bodyPr>
          <a:lstStyle/>
          <a:p>
            <a:pPr>
              <a:lnSpc>
                <a:spcPct val="150000"/>
              </a:lnSpc>
              <a:buNone/>
            </a:pPr>
            <a:r>
              <a:rPr lang="en-US" sz="2800" b="1" dirty="0">
                <a:latin typeface="+mj-lt"/>
              </a:rPr>
              <a:t>Encrypt a Folder</a:t>
            </a:r>
          </a:p>
          <a:p>
            <a:pPr marL="514350" indent="-514350">
              <a:lnSpc>
                <a:spcPct val="150000"/>
              </a:lnSpc>
              <a:buFont typeface="+mj-lt"/>
              <a:buAutoNum type="arabicPeriod"/>
            </a:pPr>
            <a:r>
              <a:rPr lang="en-US" sz="2800" dirty="0">
                <a:latin typeface="+mj-lt"/>
              </a:rPr>
              <a:t>Right-click the folder we want to encrypt.</a:t>
            </a:r>
          </a:p>
          <a:p>
            <a:pPr marL="514350" indent="-514350">
              <a:lnSpc>
                <a:spcPct val="150000"/>
              </a:lnSpc>
              <a:buFont typeface="+mj-lt"/>
              <a:buAutoNum type="arabicPeriod"/>
            </a:pPr>
            <a:r>
              <a:rPr lang="en-US" sz="2800" dirty="0">
                <a:latin typeface="+mj-lt"/>
              </a:rPr>
              <a:t>Click </a:t>
            </a:r>
            <a:r>
              <a:rPr lang="en-US" sz="2800" b="1" dirty="0">
                <a:latin typeface="+mj-lt"/>
              </a:rPr>
              <a:t>Properties</a:t>
            </a:r>
            <a:r>
              <a:rPr lang="en-US" sz="2800" dirty="0">
                <a:latin typeface="+mj-lt"/>
              </a:rPr>
              <a:t> → then click the </a:t>
            </a:r>
            <a:r>
              <a:rPr lang="en-US" sz="2800" b="1" dirty="0">
                <a:latin typeface="+mj-lt"/>
              </a:rPr>
              <a:t>Advanced...</a:t>
            </a:r>
            <a:r>
              <a:rPr lang="en-US" sz="2800" dirty="0">
                <a:latin typeface="+mj-lt"/>
              </a:rPr>
              <a:t> button.</a:t>
            </a:r>
          </a:p>
        </p:txBody>
      </p:sp>
      <p:sp>
        <p:nvSpPr>
          <p:cNvPr id="9" name="Rectangle: Rounded Corners 8">
            <a:extLst>
              <a:ext uri="{FF2B5EF4-FFF2-40B4-BE49-F238E27FC236}">
                <a16:creationId xmlns:a16="http://schemas.microsoft.com/office/drawing/2014/main" id="{F05EC4E2-011C-12D5-6883-433D2E2AB0AF}"/>
              </a:ext>
            </a:extLst>
          </p:cNvPr>
          <p:cNvSpPr/>
          <p:nvPr/>
        </p:nvSpPr>
        <p:spPr>
          <a:xfrm>
            <a:off x="7634748" y="5134352"/>
            <a:ext cx="1301116" cy="33784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77046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7489" y="624585"/>
            <a:ext cx="3502660" cy="574040"/>
          </a:xfrm>
          <a:prstGeom prst="rect">
            <a:avLst/>
          </a:prstGeom>
        </p:spPr>
        <p:txBody>
          <a:bodyPr vert="horz" wrap="square" lIns="0" tIns="12700" rIns="0" bIns="0" rtlCol="0">
            <a:spAutoFit/>
          </a:bodyPr>
          <a:lstStyle/>
          <a:p>
            <a:pPr marL="12700">
              <a:lnSpc>
                <a:spcPct val="100000"/>
              </a:lnSpc>
              <a:spcBef>
                <a:spcPts val="100"/>
              </a:spcBef>
            </a:pPr>
            <a:r>
              <a:rPr sz="3600" dirty="0">
                <a:solidFill>
                  <a:srgbClr val="DA0012"/>
                </a:solidFill>
                <a:latin typeface="Calibri"/>
                <a:cs typeface="Calibri"/>
              </a:rPr>
              <a:t>Previous</a:t>
            </a:r>
            <a:r>
              <a:rPr sz="3600" spc="-100" dirty="0">
                <a:solidFill>
                  <a:srgbClr val="DA0012"/>
                </a:solidFill>
                <a:latin typeface="Calibri"/>
                <a:cs typeface="Calibri"/>
              </a:rPr>
              <a:t> </a:t>
            </a:r>
            <a:r>
              <a:rPr sz="3600" spc="-10" dirty="0">
                <a:solidFill>
                  <a:srgbClr val="DA0012"/>
                </a:solidFill>
                <a:latin typeface="Calibri"/>
                <a:cs typeface="Calibri"/>
              </a:rPr>
              <a:t>Lecture…</a:t>
            </a:r>
            <a:endParaRPr sz="3600">
              <a:latin typeface="Calibri"/>
              <a:cs typeface="Calibri"/>
            </a:endParaRPr>
          </a:p>
        </p:txBody>
      </p:sp>
      <p:sp>
        <p:nvSpPr>
          <p:cNvPr id="3" name="object 3"/>
          <p:cNvSpPr txBox="1"/>
          <p:nvPr/>
        </p:nvSpPr>
        <p:spPr>
          <a:xfrm>
            <a:off x="1418971" y="1853895"/>
            <a:ext cx="3858260" cy="367792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3B3935"/>
                </a:solidFill>
                <a:latin typeface="Arial"/>
                <a:cs typeface="Arial"/>
              </a:rPr>
              <a:t>Have</a:t>
            </a:r>
            <a:r>
              <a:rPr sz="2400" spc="-75" dirty="0">
                <a:solidFill>
                  <a:srgbClr val="3B3935"/>
                </a:solidFill>
                <a:latin typeface="Arial"/>
                <a:cs typeface="Arial"/>
              </a:rPr>
              <a:t> </a:t>
            </a:r>
            <a:r>
              <a:rPr sz="2400" spc="-10" dirty="0">
                <a:solidFill>
                  <a:srgbClr val="3B3935"/>
                </a:solidFill>
                <a:latin typeface="Arial"/>
                <a:cs typeface="Arial"/>
              </a:rPr>
              <a:t>studied…</a:t>
            </a:r>
            <a:endParaRPr sz="2400">
              <a:latin typeface="Arial"/>
              <a:cs typeface="Arial"/>
            </a:endParaRPr>
          </a:p>
          <a:p>
            <a:pPr>
              <a:lnSpc>
                <a:spcPct val="100000"/>
              </a:lnSpc>
              <a:spcBef>
                <a:spcPts val="670"/>
              </a:spcBef>
            </a:pPr>
            <a:endParaRPr sz="2400">
              <a:latin typeface="Arial"/>
              <a:cs typeface="Arial"/>
            </a:endParaRPr>
          </a:p>
          <a:p>
            <a:pPr marL="818515" indent="-273050">
              <a:lnSpc>
                <a:spcPct val="100000"/>
              </a:lnSpc>
              <a:buChar char="•"/>
              <a:tabLst>
                <a:tab pos="818515" algn="l"/>
              </a:tabLst>
            </a:pPr>
            <a:r>
              <a:rPr sz="2200" dirty="0">
                <a:solidFill>
                  <a:srgbClr val="3B3935"/>
                </a:solidFill>
                <a:latin typeface="Arial"/>
                <a:cs typeface="Arial"/>
              </a:rPr>
              <a:t>Access</a:t>
            </a:r>
            <a:r>
              <a:rPr sz="2200" spc="-70" dirty="0">
                <a:solidFill>
                  <a:srgbClr val="3B3935"/>
                </a:solidFill>
                <a:latin typeface="Arial"/>
                <a:cs typeface="Arial"/>
              </a:rPr>
              <a:t> </a:t>
            </a:r>
            <a:r>
              <a:rPr sz="2200" spc="-10" dirty="0">
                <a:solidFill>
                  <a:srgbClr val="3B3935"/>
                </a:solidFill>
                <a:latin typeface="Arial"/>
                <a:cs typeface="Arial"/>
              </a:rPr>
              <a:t>control</a:t>
            </a:r>
            <a:endParaRPr sz="2200">
              <a:latin typeface="Arial"/>
              <a:cs typeface="Arial"/>
            </a:endParaRPr>
          </a:p>
          <a:p>
            <a:pPr marL="818515" indent="-273050">
              <a:lnSpc>
                <a:spcPct val="100000"/>
              </a:lnSpc>
              <a:spcBef>
                <a:spcPts val="1320"/>
              </a:spcBef>
              <a:buChar char="•"/>
              <a:tabLst>
                <a:tab pos="818515" algn="l"/>
              </a:tabLst>
            </a:pPr>
            <a:r>
              <a:rPr sz="2200" dirty="0">
                <a:solidFill>
                  <a:srgbClr val="3B3935"/>
                </a:solidFill>
                <a:latin typeface="Arial"/>
                <a:cs typeface="Arial"/>
              </a:rPr>
              <a:t>Access</a:t>
            </a:r>
            <a:r>
              <a:rPr sz="2200" spc="-85" dirty="0">
                <a:solidFill>
                  <a:srgbClr val="3B3935"/>
                </a:solidFill>
                <a:latin typeface="Arial"/>
                <a:cs typeface="Arial"/>
              </a:rPr>
              <a:t> </a:t>
            </a:r>
            <a:r>
              <a:rPr sz="2200" dirty="0">
                <a:solidFill>
                  <a:srgbClr val="3B3935"/>
                </a:solidFill>
                <a:latin typeface="Arial"/>
                <a:cs typeface="Arial"/>
              </a:rPr>
              <a:t>control</a:t>
            </a:r>
            <a:r>
              <a:rPr sz="2200" spc="-70" dirty="0">
                <a:solidFill>
                  <a:srgbClr val="3B3935"/>
                </a:solidFill>
                <a:latin typeface="Arial"/>
                <a:cs typeface="Arial"/>
              </a:rPr>
              <a:t> </a:t>
            </a:r>
            <a:r>
              <a:rPr sz="2200" spc="-10" dirty="0">
                <a:solidFill>
                  <a:srgbClr val="3B3935"/>
                </a:solidFill>
                <a:latin typeface="Arial"/>
                <a:cs typeface="Arial"/>
              </a:rPr>
              <a:t>elements</a:t>
            </a:r>
            <a:endParaRPr sz="2200">
              <a:latin typeface="Arial"/>
              <a:cs typeface="Arial"/>
            </a:endParaRPr>
          </a:p>
          <a:p>
            <a:pPr marL="818515" indent="-273050">
              <a:lnSpc>
                <a:spcPct val="100000"/>
              </a:lnSpc>
              <a:spcBef>
                <a:spcPts val="1325"/>
              </a:spcBef>
              <a:buChar char="•"/>
              <a:tabLst>
                <a:tab pos="818515" algn="l"/>
              </a:tabLst>
            </a:pPr>
            <a:r>
              <a:rPr sz="2200" dirty="0">
                <a:solidFill>
                  <a:srgbClr val="3B3935"/>
                </a:solidFill>
                <a:latin typeface="Arial"/>
                <a:cs typeface="Arial"/>
              </a:rPr>
              <a:t>MAC,</a:t>
            </a:r>
            <a:r>
              <a:rPr sz="2200" spc="-30" dirty="0">
                <a:solidFill>
                  <a:srgbClr val="3B3935"/>
                </a:solidFill>
                <a:latin typeface="Arial"/>
                <a:cs typeface="Arial"/>
              </a:rPr>
              <a:t> </a:t>
            </a:r>
            <a:r>
              <a:rPr sz="2200" dirty="0">
                <a:solidFill>
                  <a:srgbClr val="3B3935"/>
                </a:solidFill>
                <a:latin typeface="Arial"/>
                <a:cs typeface="Arial"/>
              </a:rPr>
              <a:t>DAC</a:t>
            </a:r>
            <a:r>
              <a:rPr sz="2200" spc="-30" dirty="0">
                <a:solidFill>
                  <a:srgbClr val="3B3935"/>
                </a:solidFill>
                <a:latin typeface="Arial"/>
                <a:cs typeface="Arial"/>
              </a:rPr>
              <a:t> </a:t>
            </a:r>
            <a:r>
              <a:rPr sz="2200" dirty="0">
                <a:solidFill>
                  <a:srgbClr val="3B3935"/>
                </a:solidFill>
                <a:latin typeface="Arial"/>
                <a:cs typeface="Arial"/>
              </a:rPr>
              <a:t>&amp;</a:t>
            </a:r>
            <a:r>
              <a:rPr sz="2200" spc="-45" dirty="0">
                <a:solidFill>
                  <a:srgbClr val="3B3935"/>
                </a:solidFill>
                <a:latin typeface="Arial"/>
                <a:cs typeface="Arial"/>
              </a:rPr>
              <a:t> </a:t>
            </a:r>
            <a:r>
              <a:rPr sz="2200" spc="-20" dirty="0">
                <a:solidFill>
                  <a:srgbClr val="3B3935"/>
                </a:solidFill>
                <a:latin typeface="Arial"/>
                <a:cs typeface="Arial"/>
              </a:rPr>
              <a:t>RBAC</a:t>
            </a:r>
            <a:endParaRPr sz="2200">
              <a:latin typeface="Arial"/>
              <a:cs typeface="Arial"/>
            </a:endParaRPr>
          </a:p>
          <a:p>
            <a:pPr marL="818515" indent="-273050">
              <a:lnSpc>
                <a:spcPct val="100000"/>
              </a:lnSpc>
              <a:spcBef>
                <a:spcPts val="1320"/>
              </a:spcBef>
              <a:buChar char="•"/>
              <a:tabLst>
                <a:tab pos="818515" algn="l"/>
              </a:tabLst>
            </a:pPr>
            <a:r>
              <a:rPr sz="2200" dirty="0">
                <a:solidFill>
                  <a:srgbClr val="3B3935"/>
                </a:solidFill>
                <a:latin typeface="Arial"/>
                <a:cs typeface="Arial"/>
              </a:rPr>
              <a:t>BLP</a:t>
            </a:r>
            <a:r>
              <a:rPr sz="2200" spc="-40" dirty="0">
                <a:solidFill>
                  <a:srgbClr val="3B3935"/>
                </a:solidFill>
                <a:latin typeface="Arial"/>
                <a:cs typeface="Arial"/>
              </a:rPr>
              <a:t> </a:t>
            </a:r>
            <a:r>
              <a:rPr sz="2200" spc="-10" dirty="0">
                <a:solidFill>
                  <a:srgbClr val="3B3935"/>
                </a:solidFill>
                <a:latin typeface="Arial"/>
                <a:cs typeface="Arial"/>
              </a:rPr>
              <a:t>model</a:t>
            </a:r>
            <a:endParaRPr sz="2200">
              <a:latin typeface="Arial"/>
              <a:cs typeface="Arial"/>
            </a:endParaRPr>
          </a:p>
          <a:p>
            <a:pPr marL="818515" indent="-273050">
              <a:lnSpc>
                <a:spcPct val="100000"/>
              </a:lnSpc>
              <a:spcBef>
                <a:spcPts val="1320"/>
              </a:spcBef>
              <a:buChar char="•"/>
              <a:tabLst>
                <a:tab pos="818515" algn="l"/>
              </a:tabLst>
            </a:pPr>
            <a:r>
              <a:rPr sz="2200" dirty="0">
                <a:solidFill>
                  <a:srgbClr val="3B3935"/>
                </a:solidFill>
                <a:latin typeface="Arial"/>
                <a:cs typeface="Arial"/>
              </a:rPr>
              <a:t>Biba</a:t>
            </a:r>
            <a:r>
              <a:rPr sz="2200" spc="-60" dirty="0">
                <a:solidFill>
                  <a:srgbClr val="3B3935"/>
                </a:solidFill>
                <a:latin typeface="Arial"/>
                <a:cs typeface="Arial"/>
              </a:rPr>
              <a:t> </a:t>
            </a:r>
            <a:r>
              <a:rPr sz="2200" spc="-10" dirty="0">
                <a:solidFill>
                  <a:srgbClr val="3B3935"/>
                </a:solidFill>
                <a:latin typeface="Arial"/>
                <a:cs typeface="Arial"/>
              </a:rPr>
              <a:t>model</a:t>
            </a:r>
            <a:endParaRPr sz="2200">
              <a:latin typeface="Arial"/>
              <a:cs typeface="Arial"/>
            </a:endParaRPr>
          </a:p>
          <a:p>
            <a:pPr marL="818515" indent="-273050">
              <a:lnSpc>
                <a:spcPct val="100000"/>
              </a:lnSpc>
              <a:spcBef>
                <a:spcPts val="1320"/>
              </a:spcBef>
              <a:buChar char="•"/>
              <a:tabLst>
                <a:tab pos="818515" algn="l"/>
              </a:tabLst>
            </a:pPr>
            <a:r>
              <a:rPr sz="2200" dirty="0">
                <a:solidFill>
                  <a:srgbClr val="3B3935"/>
                </a:solidFill>
                <a:latin typeface="Arial"/>
                <a:cs typeface="Arial"/>
              </a:rPr>
              <a:t>Chinese</a:t>
            </a:r>
            <a:r>
              <a:rPr sz="2200" spc="-70" dirty="0">
                <a:solidFill>
                  <a:srgbClr val="3B3935"/>
                </a:solidFill>
                <a:latin typeface="Arial"/>
                <a:cs typeface="Arial"/>
              </a:rPr>
              <a:t> </a:t>
            </a:r>
            <a:r>
              <a:rPr sz="2200" dirty="0">
                <a:solidFill>
                  <a:srgbClr val="3B3935"/>
                </a:solidFill>
                <a:latin typeface="Arial"/>
                <a:cs typeface="Arial"/>
              </a:rPr>
              <a:t>wall</a:t>
            </a:r>
            <a:r>
              <a:rPr sz="2200" spc="-65" dirty="0">
                <a:solidFill>
                  <a:srgbClr val="3B3935"/>
                </a:solidFill>
                <a:latin typeface="Arial"/>
                <a:cs typeface="Arial"/>
              </a:rPr>
              <a:t> </a:t>
            </a:r>
            <a:r>
              <a:rPr sz="2200" spc="-10" dirty="0">
                <a:solidFill>
                  <a:srgbClr val="3B3935"/>
                </a:solidFill>
                <a:latin typeface="Arial"/>
                <a:cs typeface="Arial"/>
              </a:rPr>
              <a:t>model</a:t>
            </a:r>
            <a:endParaRPr sz="2200">
              <a:latin typeface="Arial"/>
              <a:cs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C3F91-84A8-BC37-4F40-50A20C50FDFD}"/>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952ACEB1-E012-7D4D-1609-7C8D1AB33186}"/>
              </a:ext>
            </a:extLst>
          </p:cNvPr>
          <p:cNvPicPr>
            <a:picLocks noChangeAspect="1"/>
          </p:cNvPicPr>
          <p:nvPr/>
        </p:nvPicPr>
        <p:blipFill>
          <a:blip r:embed="rId2"/>
          <a:srcRect l="31666" t="41358" r="42500" b="18888"/>
          <a:stretch/>
        </p:blipFill>
        <p:spPr>
          <a:xfrm>
            <a:off x="4554693" y="1666305"/>
            <a:ext cx="4589307" cy="3972496"/>
          </a:xfrm>
          <a:prstGeom prst="rect">
            <a:avLst/>
          </a:prstGeom>
        </p:spPr>
      </p:pic>
      <p:sp>
        <p:nvSpPr>
          <p:cNvPr id="2" name="object 2">
            <a:extLst>
              <a:ext uri="{FF2B5EF4-FFF2-40B4-BE49-F238E27FC236}">
                <a16:creationId xmlns:a16="http://schemas.microsoft.com/office/drawing/2014/main" id="{DF0833D1-78E2-A3D3-BDF7-FE3556783A2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44AD7885-77E7-AC93-CEB9-87D66EF6D9E0}"/>
              </a:ext>
            </a:extLst>
          </p:cNvPr>
          <p:cNvSpPr txBox="1"/>
          <p:nvPr/>
        </p:nvSpPr>
        <p:spPr>
          <a:xfrm>
            <a:off x="-4501" y="1666304"/>
            <a:ext cx="5073030" cy="390350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Tick </a:t>
            </a:r>
            <a:r>
              <a:rPr kumimoji="0" lang="en-US" altLang="en-US" sz="2800" b="1" i="0" u="none" strike="noStrike" cap="none" normalizeH="0" baseline="0" dirty="0">
                <a:ln>
                  <a:noFill/>
                </a:ln>
                <a:solidFill>
                  <a:schemeClr val="tx1"/>
                </a:solidFill>
                <a:effectLst/>
                <a:latin typeface="+mj-lt"/>
              </a:rPr>
              <a:t>Encrypt contents to secure data</a:t>
            </a:r>
            <a:r>
              <a:rPr kumimoji="0" lang="en-US" altLang="en-US" sz="2800" b="0" i="0" u="none" strike="noStrike" cap="none" normalizeH="0" baseline="0" dirty="0">
                <a:ln>
                  <a:noFill/>
                </a:ln>
                <a:solidFill>
                  <a:schemeClr val="tx1"/>
                </a:solidFill>
                <a:effectLst/>
                <a:latin typeface="+mj-lt"/>
              </a:rPr>
              <a:t> (if available)</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 OK → Apply.</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Choose whether to apply to just the folder or to all subfolders and files.</a:t>
            </a:r>
          </a:p>
        </p:txBody>
      </p:sp>
      <p:sp>
        <p:nvSpPr>
          <p:cNvPr id="9" name="Rectangle: Rounded Corners 8">
            <a:extLst>
              <a:ext uri="{FF2B5EF4-FFF2-40B4-BE49-F238E27FC236}">
                <a16:creationId xmlns:a16="http://schemas.microsoft.com/office/drawing/2014/main" id="{AB9D5E25-E1D9-AB29-795A-68B349A8807B}"/>
              </a:ext>
            </a:extLst>
          </p:cNvPr>
          <p:cNvSpPr/>
          <p:nvPr/>
        </p:nvSpPr>
        <p:spPr>
          <a:xfrm>
            <a:off x="4800600" y="4770644"/>
            <a:ext cx="2286000" cy="3347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90401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BB8F8-9B55-9578-E00B-0AEE401E2F15}"/>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F2994581-F07E-B71E-DE80-5664A7925A74}"/>
              </a:ext>
            </a:extLst>
          </p:cNvPr>
          <p:cNvPicPr>
            <a:picLocks noChangeAspect="1"/>
          </p:cNvPicPr>
          <p:nvPr/>
        </p:nvPicPr>
        <p:blipFill>
          <a:blip r:embed="rId2"/>
          <a:srcRect l="2500" t="4075" r="65833" b="45555"/>
          <a:stretch/>
        </p:blipFill>
        <p:spPr>
          <a:xfrm>
            <a:off x="4630271" y="1905000"/>
            <a:ext cx="4513729" cy="4038600"/>
          </a:xfrm>
          <a:prstGeom prst="rect">
            <a:avLst/>
          </a:prstGeom>
        </p:spPr>
      </p:pic>
      <p:sp>
        <p:nvSpPr>
          <p:cNvPr id="2" name="object 2">
            <a:extLst>
              <a:ext uri="{FF2B5EF4-FFF2-40B4-BE49-F238E27FC236}">
                <a16:creationId xmlns:a16="http://schemas.microsoft.com/office/drawing/2014/main" id="{7399833C-CC8D-673D-DB01-44ECBEB8F8C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3E8F2EED-CC84-9ABE-B9E8-B2B832CF51D6}"/>
              </a:ext>
            </a:extLst>
          </p:cNvPr>
          <p:cNvSpPr txBox="1"/>
          <p:nvPr/>
        </p:nvSpPr>
        <p:spPr>
          <a:xfrm>
            <a:off x="-31162" y="1288117"/>
            <a:ext cx="4589307" cy="5196166"/>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Press Windows + R, type </a:t>
            </a:r>
            <a:r>
              <a:rPr kumimoji="0" lang="en-US" altLang="en-US" sz="2800" b="0" i="0" u="none" strike="noStrike" cap="none" normalizeH="0" baseline="0" dirty="0" err="1">
                <a:ln>
                  <a:noFill/>
                </a:ln>
                <a:solidFill>
                  <a:schemeClr val="tx1"/>
                </a:solidFill>
                <a:effectLst/>
                <a:latin typeface="+mj-lt"/>
              </a:rPr>
              <a:t>winver</a:t>
            </a:r>
            <a:r>
              <a:rPr kumimoji="0" lang="en-US" altLang="en-US" sz="2800" b="0" i="0" u="none" strike="noStrike" cap="none" normalizeH="0" baseline="0" dirty="0">
                <a:ln>
                  <a:noFill/>
                </a:ln>
                <a:solidFill>
                  <a:schemeClr val="tx1"/>
                </a:solidFill>
                <a:effectLst/>
                <a:latin typeface="+mj-lt"/>
              </a:rPr>
              <a:t>, and press Enter.</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 may be using </a:t>
            </a:r>
            <a:r>
              <a:rPr kumimoji="0" lang="en-US" altLang="en-US" sz="2800" b="1" i="0" u="none" strike="noStrike" cap="none" normalizeH="0" baseline="0" dirty="0">
                <a:ln>
                  <a:noFill/>
                </a:ln>
                <a:solidFill>
                  <a:schemeClr val="tx1"/>
                </a:solidFill>
                <a:effectLst/>
                <a:latin typeface="+mj-lt"/>
              </a:rPr>
              <a:t>Windows 11 Home;</a:t>
            </a:r>
            <a:r>
              <a:rPr kumimoji="0" lang="en-US" altLang="en-US" sz="2800" b="0" i="0" u="none" strike="noStrike" cap="none" normalizeH="0" baseline="0" dirty="0">
                <a:ln>
                  <a:noFill/>
                </a:ln>
                <a:solidFill>
                  <a:schemeClr val="tx1"/>
                </a:solidFill>
                <a:effectLst/>
                <a:latin typeface="+mj-lt"/>
              </a:rPr>
              <a:t> </a:t>
            </a:r>
            <a:r>
              <a:rPr kumimoji="0" lang="en-US" altLang="en-US" sz="2800" b="1" i="0" u="none" strike="noStrike" cap="none" normalizeH="0" baseline="0" dirty="0">
                <a:ln>
                  <a:noFill/>
                </a:ln>
                <a:solidFill>
                  <a:schemeClr val="tx1"/>
                </a:solidFill>
                <a:effectLst/>
                <a:latin typeface="+mj-lt"/>
              </a:rPr>
              <a:t>file encryption will not be supported</a:t>
            </a:r>
            <a:r>
              <a:rPr kumimoji="0" lang="en-US" altLang="en-US" sz="2800" b="0" i="0" u="none" strike="noStrike" cap="none" normalizeH="0" baseline="0" dirty="0">
                <a:ln>
                  <a:noFill/>
                </a:ln>
                <a:solidFill>
                  <a:schemeClr val="tx1"/>
                </a:solidFill>
                <a:effectLst/>
                <a:latin typeface="+mj-lt"/>
              </a:rPr>
              <a:t>. You would need </a:t>
            </a:r>
            <a:r>
              <a:rPr kumimoji="0" lang="en-US" altLang="en-US" sz="2800" b="1" i="0" u="none" strike="noStrike" cap="none" normalizeH="0" baseline="0" dirty="0">
                <a:ln>
                  <a:noFill/>
                </a:ln>
                <a:solidFill>
                  <a:schemeClr val="tx1"/>
                </a:solidFill>
                <a:effectLst/>
                <a:latin typeface="+mj-lt"/>
              </a:rPr>
              <a:t>Windows 11 Pro or higher</a:t>
            </a:r>
            <a:r>
              <a:rPr kumimoji="0" lang="en-US" altLang="en-US" sz="2800" b="0" i="0" u="none" strike="noStrike" cap="none" normalizeH="0" baseline="0" dirty="0">
                <a:ln>
                  <a:noFill/>
                </a:ln>
                <a:solidFill>
                  <a:schemeClr val="tx1"/>
                </a:solidFill>
                <a:effectLst/>
                <a:latin typeface="+mj-lt"/>
              </a:rPr>
              <a:t> to use this feature.</a:t>
            </a:r>
          </a:p>
        </p:txBody>
      </p:sp>
      <p:sp>
        <p:nvSpPr>
          <p:cNvPr id="10" name="Rectangle: Rounded Corners 9">
            <a:extLst>
              <a:ext uri="{FF2B5EF4-FFF2-40B4-BE49-F238E27FC236}">
                <a16:creationId xmlns:a16="http://schemas.microsoft.com/office/drawing/2014/main" id="{F183664E-01F7-6B27-9E16-F6889A5FEEE7}"/>
              </a:ext>
            </a:extLst>
          </p:cNvPr>
          <p:cNvSpPr/>
          <p:nvPr/>
        </p:nvSpPr>
        <p:spPr>
          <a:xfrm>
            <a:off x="5105400" y="3738757"/>
            <a:ext cx="1981200" cy="14744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7066945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BF826-FEE8-73DD-0570-1235FE87CB5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1FD8F04-6581-F300-051E-35D47B9659E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68E61C64-C73B-B5F6-CFD4-14C57770F300}"/>
              </a:ext>
            </a:extLst>
          </p:cNvPr>
          <p:cNvSpPr txBox="1"/>
          <p:nvPr/>
        </p:nvSpPr>
        <p:spPr>
          <a:xfrm>
            <a:off x="0" y="1154082"/>
            <a:ext cx="9155875" cy="4549835"/>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The folder and its contents become encrypted using EFS (Encrypting File System)</a:t>
            </a:r>
            <a:r>
              <a:rPr kumimoji="0" lang="en-US" altLang="en-US" sz="28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Only the current Windows user account can access the files — even if someone copies the folder to another machine, they can't open the files.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A certificate is automatically created</a:t>
            </a:r>
            <a:r>
              <a:rPr kumimoji="0" lang="en-US" altLang="en-US" sz="2800" b="0" i="0" u="none" strike="noStrike" cap="none" normalizeH="0" baseline="0" dirty="0">
                <a:ln>
                  <a:noFill/>
                </a:ln>
                <a:solidFill>
                  <a:schemeClr val="tx1"/>
                </a:solidFill>
                <a:effectLst/>
                <a:latin typeface="+mj-lt"/>
              </a:rPr>
              <a:t> and stored in the user’s profile. This allows decryption.</a:t>
            </a:r>
          </a:p>
        </p:txBody>
      </p:sp>
    </p:spTree>
    <p:extLst>
      <p:ext uri="{BB962C8B-B14F-4D97-AF65-F5344CB8AC3E}">
        <p14:creationId xmlns:p14="http://schemas.microsoft.com/office/powerpoint/2010/main" val="3175859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9CCDE-8587-547F-D27B-E15F301077C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8F8EAD8-5D5B-59C4-EC17-D2D54EFA1D19}"/>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204C7C4F-806E-F01D-CFB0-13AA9EA9854A}"/>
              </a:ext>
            </a:extLst>
          </p:cNvPr>
          <p:cNvSpPr txBox="1"/>
          <p:nvPr/>
        </p:nvSpPr>
        <p:spPr>
          <a:xfrm>
            <a:off x="0" y="1800413"/>
            <a:ext cx="9155875" cy="3257174"/>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4"/>
              <a:tabLst/>
            </a:pPr>
            <a:r>
              <a:rPr kumimoji="0" lang="en-US" altLang="en-US" sz="2800" b="0" i="0" u="none" strike="noStrike" cap="none" normalizeH="0" baseline="0" dirty="0">
                <a:ln>
                  <a:noFill/>
                </a:ln>
                <a:solidFill>
                  <a:schemeClr val="tx1"/>
                </a:solidFill>
                <a:effectLst/>
                <a:latin typeface="+mj-lt"/>
              </a:rPr>
              <a:t>They’ll be prompted to </a:t>
            </a:r>
            <a:r>
              <a:rPr kumimoji="0" lang="en-US" altLang="en-US" sz="2800" b="1" i="0" u="none" strike="noStrike" cap="none" normalizeH="0" baseline="0" dirty="0">
                <a:ln>
                  <a:noFill/>
                </a:ln>
                <a:solidFill>
                  <a:schemeClr val="tx1"/>
                </a:solidFill>
                <a:effectLst/>
                <a:latin typeface="+mj-lt"/>
              </a:rPr>
              <a:t>back up their encryption certificate</a:t>
            </a:r>
            <a:r>
              <a:rPr kumimoji="0" lang="en-US" altLang="en-US" sz="2800" b="0" i="0" u="none" strike="noStrike" cap="none" normalizeH="0" baseline="0" dirty="0">
                <a:ln>
                  <a:noFill/>
                </a:ln>
                <a:solidFill>
                  <a:schemeClr val="tx1"/>
                </a:solidFill>
                <a:effectLst/>
                <a:latin typeface="+mj-lt"/>
              </a:rPr>
              <a:t> (important for recovery if Windows is reinstalled or the account is deleted).</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We don’t need to be connected to a network or domain</a:t>
            </a:r>
            <a:r>
              <a:rPr kumimoji="0" lang="en-US" altLang="en-US" sz="2800" b="0" i="0" u="none" strike="noStrike" cap="none" normalizeH="0" baseline="0" dirty="0">
                <a:ln>
                  <a:noFill/>
                </a:ln>
                <a:solidFill>
                  <a:schemeClr val="tx1"/>
                </a:solidFill>
                <a:effectLst/>
                <a:latin typeface="+mj-lt"/>
              </a:rPr>
              <a:t> — it works on personal devices too.</a:t>
            </a:r>
          </a:p>
        </p:txBody>
      </p:sp>
    </p:spTree>
    <p:extLst>
      <p:ext uri="{BB962C8B-B14F-4D97-AF65-F5344CB8AC3E}">
        <p14:creationId xmlns:p14="http://schemas.microsoft.com/office/powerpoint/2010/main" val="22432637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8FFC6-4816-470E-80A4-8518ADD37D7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92C59B7-1577-F3B0-DAB0-E02973091E8D}"/>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4" name="TextBox 3">
            <a:extLst>
              <a:ext uri="{FF2B5EF4-FFF2-40B4-BE49-F238E27FC236}">
                <a16:creationId xmlns:a16="http://schemas.microsoft.com/office/drawing/2014/main" id="{DB94A4A9-570C-6831-B9E0-7011506F24F7}"/>
              </a:ext>
            </a:extLst>
          </p:cNvPr>
          <p:cNvSpPr txBox="1"/>
          <p:nvPr/>
        </p:nvSpPr>
        <p:spPr>
          <a:xfrm>
            <a:off x="-19249" y="352592"/>
            <a:ext cx="9155875" cy="671851"/>
          </a:xfrm>
          <a:prstGeom prst="rect">
            <a:avLst/>
          </a:prstGeom>
          <a:noFill/>
        </p:spPr>
        <p:txBody>
          <a:bodyPr wrap="square">
            <a:spAutoFit/>
          </a:bodyPr>
          <a:lstStyle/>
          <a:p>
            <a:pPr>
              <a:lnSpc>
                <a:spcPct val="150000"/>
              </a:lnSpc>
            </a:pPr>
            <a:r>
              <a:rPr lang="en-US" sz="2800" b="1" dirty="0">
                <a:latin typeface="+mj-lt"/>
              </a:rPr>
              <a:t>When should we use this?</a:t>
            </a:r>
            <a:endParaRPr lang="en-US" sz="2800" dirty="0">
              <a:latin typeface="+mj-lt"/>
            </a:endParaRPr>
          </a:p>
        </p:txBody>
      </p:sp>
      <p:sp>
        <p:nvSpPr>
          <p:cNvPr id="5" name="TextBox 4">
            <a:extLst>
              <a:ext uri="{FF2B5EF4-FFF2-40B4-BE49-F238E27FC236}">
                <a16:creationId xmlns:a16="http://schemas.microsoft.com/office/drawing/2014/main" id="{36BAA280-8995-673F-76A6-3ED4F19ACDB1}"/>
              </a:ext>
            </a:extLst>
          </p:cNvPr>
          <p:cNvSpPr txBox="1"/>
          <p:nvPr/>
        </p:nvSpPr>
        <p:spPr>
          <a:xfrm>
            <a:off x="-19250" y="1024443"/>
            <a:ext cx="9155875" cy="390350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dirty="0">
                <a:latin typeface="+mj-lt"/>
              </a:rPr>
              <a:t>To </a:t>
            </a:r>
            <a:r>
              <a:rPr lang="en-US" sz="2800" b="1" dirty="0">
                <a:latin typeface="+mj-lt"/>
              </a:rPr>
              <a:t>secure personal or sensitive files</a:t>
            </a:r>
            <a:r>
              <a:rPr lang="en-US" sz="2800" dirty="0">
                <a:latin typeface="+mj-lt"/>
              </a:rPr>
              <a:t> (e.g., finance, research, reports) without full disk encryption.</a:t>
            </a:r>
          </a:p>
          <a:p>
            <a:pPr marL="457200" indent="-457200">
              <a:lnSpc>
                <a:spcPct val="150000"/>
              </a:lnSpc>
              <a:buFont typeface="Arial" panose="020B0604020202020204" pitchFamily="34" charset="0"/>
              <a:buChar char="•"/>
            </a:pPr>
            <a:r>
              <a:rPr lang="en-US" sz="2800" dirty="0">
                <a:latin typeface="+mj-lt"/>
              </a:rPr>
              <a:t>When sharing the same PC with others, but needing </a:t>
            </a:r>
            <a:r>
              <a:rPr lang="en-US" sz="2800" b="1" dirty="0">
                <a:latin typeface="+mj-lt"/>
              </a:rPr>
              <a:t>user-specific confidentiality</a:t>
            </a:r>
            <a:r>
              <a:rPr lang="en-US" sz="2800" dirty="0">
                <a:latin typeface="+mj-lt"/>
              </a:rPr>
              <a:t>.</a:t>
            </a:r>
          </a:p>
          <a:p>
            <a:pPr marL="457200" indent="-457200">
              <a:lnSpc>
                <a:spcPct val="150000"/>
              </a:lnSpc>
              <a:buFont typeface="Arial" panose="020B0604020202020204" pitchFamily="34" charset="0"/>
              <a:buChar char="•"/>
            </a:pPr>
            <a:r>
              <a:rPr lang="en-US" sz="2800" dirty="0">
                <a:latin typeface="+mj-lt"/>
              </a:rPr>
              <a:t>To demonstrate real-world </a:t>
            </a:r>
            <a:r>
              <a:rPr lang="en-US" sz="2800" b="1" dirty="0">
                <a:latin typeface="+mj-lt"/>
              </a:rPr>
              <a:t>data confidentiality practices</a:t>
            </a:r>
            <a:r>
              <a:rPr lang="en-US" sz="2800" dirty="0">
                <a:latin typeface="+mj-lt"/>
              </a:rPr>
              <a:t> in cybersecurity lessons.</a:t>
            </a:r>
          </a:p>
        </p:txBody>
      </p:sp>
    </p:spTree>
    <p:extLst>
      <p:ext uri="{BB962C8B-B14F-4D97-AF65-F5344CB8AC3E}">
        <p14:creationId xmlns:p14="http://schemas.microsoft.com/office/powerpoint/2010/main" val="3232806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01B06-A04F-B913-A248-E95CE73EF63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47AD94CB-0B83-CBA7-07B7-CDDCEEC80D5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4" name="TextBox 3">
            <a:extLst>
              <a:ext uri="{FF2B5EF4-FFF2-40B4-BE49-F238E27FC236}">
                <a16:creationId xmlns:a16="http://schemas.microsoft.com/office/drawing/2014/main" id="{891C9C8C-E794-BCF9-C600-AD3E7CB4C3F3}"/>
              </a:ext>
            </a:extLst>
          </p:cNvPr>
          <p:cNvSpPr txBox="1"/>
          <p:nvPr/>
        </p:nvSpPr>
        <p:spPr>
          <a:xfrm>
            <a:off x="-19249" y="352592"/>
            <a:ext cx="9155875" cy="671851"/>
          </a:xfrm>
          <a:prstGeom prst="rect">
            <a:avLst/>
          </a:prstGeom>
          <a:noFill/>
        </p:spPr>
        <p:txBody>
          <a:bodyPr wrap="square">
            <a:spAutoFit/>
          </a:bodyPr>
          <a:lstStyle/>
          <a:p>
            <a:pPr>
              <a:lnSpc>
                <a:spcPct val="150000"/>
              </a:lnSpc>
            </a:pPr>
            <a:r>
              <a:rPr lang="en-US" sz="2800" b="1" dirty="0">
                <a:latin typeface="+mj-lt"/>
              </a:rPr>
              <a:t>Important Note</a:t>
            </a:r>
            <a:endParaRPr lang="en-US" sz="2800" dirty="0">
              <a:latin typeface="+mj-lt"/>
            </a:endParaRPr>
          </a:p>
        </p:txBody>
      </p:sp>
      <p:sp>
        <p:nvSpPr>
          <p:cNvPr id="5" name="TextBox 4">
            <a:extLst>
              <a:ext uri="{FF2B5EF4-FFF2-40B4-BE49-F238E27FC236}">
                <a16:creationId xmlns:a16="http://schemas.microsoft.com/office/drawing/2014/main" id="{C886217D-E53D-87FA-6D0E-015014E0ECE6}"/>
              </a:ext>
            </a:extLst>
          </p:cNvPr>
          <p:cNvSpPr txBox="1"/>
          <p:nvPr/>
        </p:nvSpPr>
        <p:spPr>
          <a:xfrm>
            <a:off x="-19250" y="1024443"/>
            <a:ext cx="9155875" cy="2610843"/>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If we </a:t>
            </a:r>
            <a:r>
              <a:rPr kumimoji="0" lang="en-US" altLang="en-US" sz="2800" b="1" i="0" u="none" strike="noStrike" cap="none" normalizeH="0" baseline="0" dirty="0">
                <a:ln>
                  <a:noFill/>
                </a:ln>
                <a:solidFill>
                  <a:schemeClr val="tx1"/>
                </a:solidFill>
                <a:effectLst/>
                <a:latin typeface="+mj-lt"/>
              </a:rPr>
              <a:t>lose our encryption certificate</a:t>
            </a:r>
            <a:r>
              <a:rPr kumimoji="0" lang="en-US" altLang="en-US" sz="2800" b="0" i="0" u="none" strike="noStrike" cap="none" normalizeH="0" baseline="0" dirty="0">
                <a:ln>
                  <a:noFill/>
                </a:ln>
                <a:solidFill>
                  <a:schemeClr val="tx1"/>
                </a:solidFill>
                <a:effectLst/>
                <a:latin typeface="+mj-lt"/>
              </a:rPr>
              <a:t>, we could </a:t>
            </a:r>
            <a:r>
              <a:rPr kumimoji="0" lang="en-US" altLang="en-US" sz="2800" b="1" i="0" u="none" strike="noStrike" cap="none" normalizeH="0" baseline="0" dirty="0">
                <a:ln>
                  <a:noFill/>
                </a:ln>
                <a:solidFill>
                  <a:schemeClr val="tx1"/>
                </a:solidFill>
                <a:effectLst/>
                <a:latin typeface="+mj-lt"/>
              </a:rPr>
              <a:t>lose access permanently</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mj-lt"/>
              </a:rPr>
              <a:t>We</a:t>
            </a:r>
            <a:r>
              <a:rPr kumimoji="0" lang="en-US" altLang="en-US" sz="2800" i="0" u="none" strike="noStrike" cap="none" normalizeH="0" dirty="0">
                <a:ln>
                  <a:noFill/>
                </a:ln>
                <a:solidFill>
                  <a:schemeClr val="tx1"/>
                </a:solidFill>
                <a:effectLst/>
                <a:latin typeface="+mj-lt"/>
              </a:rPr>
              <a:t> need to </a:t>
            </a:r>
            <a:r>
              <a:rPr kumimoji="0" lang="en-US" altLang="en-US" sz="2800" b="1" i="0" u="none" strike="noStrike" cap="none" normalizeH="0" baseline="0" dirty="0">
                <a:ln>
                  <a:noFill/>
                </a:ln>
                <a:solidFill>
                  <a:schemeClr val="tx1"/>
                </a:solidFill>
                <a:effectLst/>
                <a:latin typeface="+mj-lt"/>
              </a:rPr>
              <a:t>Back up the certificate</a:t>
            </a:r>
            <a:r>
              <a:rPr kumimoji="0" lang="en-US" altLang="en-US" sz="2800" b="0" i="0" u="none" strike="noStrike" cap="none" normalizeH="0" baseline="0" dirty="0">
                <a:ln>
                  <a:noFill/>
                </a:ln>
                <a:solidFill>
                  <a:schemeClr val="tx1"/>
                </a:solidFill>
                <a:effectLst/>
                <a:latin typeface="+mj-lt"/>
              </a:rPr>
              <a:t> when prompted (usually saved as a .</a:t>
            </a:r>
            <a:r>
              <a:rPr kumimoji="0" lang="en-US" altLang="en-US" sz="2800" b="0" i="0" u="none" strike="noStrike" cap="none" normalizeH="0" baseline="0" dirty="0" err="1">
                <a:ln>
                  <a:noFill/>
                </a:ln>
                <a:solidFill>
                  <a:schemeClr val="tx1"/>
                </a:solidFill>
                <a:effectLst/>
                <a:latin typeface="+mj-lt"/>
              </a:rPr>
              <a:t>pfx</a:t>
            </a:r>
            <a:r>
              <a:rPr kumimoji="0" lang="en-US" altLang="en-US" sz="2800" b="0" i="0" u="none" strike="noStrike" cap="none" normalizeH="0" baseline="0" dirty="0">
                <a:ln>
                  <a:noFill/>
                </a:ln>
                <a:solidFill>
                  <a:schemeClr val="tx1"/>
                </a:solidFill>
                <a:effectLst/>
                <a:latin typeface="+mj-lt"/>
              </a:rPr>
              <a:t> file with a password).</a:t>
            </a:r>
          </a:p>
        </p:txBody>
      </p:sp>
    </p:spTree>
    <p:extLst>
      <p:ext uri="{BB962C8B-B14F-4D97-AF65-F5344CB8AC3E}">
        <p14:creationId xmlns:p14="http://schemas.microsoft.com/office/powerpoint/2010/main" val="417864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BC58B-7606-3088-C7B9-17313160FC1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B0E6216-6A55-54F2-F80F-047268AEB0AF}"/>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File Access, Encryption, Backups</a:t>
            </a:r>
          </a:p>
        </p:txBody>
      </p:sp>
      <p:sp>
        <p:nvSpPr>
          <p:cNvPr id="5" name="TextBox 4">
            <a:extLst>
              <a:ext uri="{FF2B5EF4-FFF2-40B4-BE49-F238E27FC236}">
                <a16:creationId xmlns:a16="http://schemas.microsoft.com/office/drawing/2014/main" id="{D082AFC6-89C7-9183-13BC-3598F7827F81}"/>
              </a:ext>
            </a:extLst>
          </p:cNvPr>
          <p:cNvSpPr txBox="1"/>
          <p:nvPr/>
        </p:nvSpPr>
        <p:spPr>
          <a:xfrm>
            <a:off x="-19250" y="1024443"/>
            <a:ext cx="9155875" cy="19645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Problem-Solving: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 lose your laptop. What ensures your data isn’t stolen?</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Encrypted files and strong passwords.</a:t>
            </a:r>
          </a:p>
        </p:txBody>
      </p:sp>
    </p:spTree>
    <p:extLst>
      <p:ext uri="{BB962C8B-B14F-4D97-AF65-F5344CB8AC3E}">
        <p14:creationId xmlns:p14="http://schemas.microsoft.com/office/powerpoint/2010/main" val="2351097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FE67BF-A352-B379-547B-3074679B7F5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6F3EE28-A1F5-4835-9ADE-5161B4DD899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Content Control &amp; Deep Freeze</a:t>
            </a:r>
          </a:p>
        </p:txBody>
      </p:sp>
      <p:sp>
        <p:nvSpPr>
          <p:cNvPr id="5" name="TextBox 4">
            <a:extLst>
              <a:ext uri="{FF2B5EF4-FFF2-40B4-BE49-F238E27FC236}">
                <a16:creationId xmlns:a16="http://schemas.microsoft.com/office/drawing/2014/main" id="{833B7AE3-2599-E5FD-2248-2AD0D87BBDCB}"/>
              </a:ext>
            </a:extLst>
          </p:cNvPr>
          <p:cNvSpPr txBox="1"/>
          <p:nvPr/>
        </p:nvSpPr>
        <p:spPr>
          <a:xfrm>
            <a:off x="-19250" y="1024443"/>
            <a:ext cx="9155875" cy="5196166"/>
          </a:xfrm>
          <a:prstGeom prst="rect">
            <a:avLst/>
          </a:prstGeom>
          <a:noFill/>
        </p:spPr>
        <p:txBody>
          <a:bodyPr wrap="square">
            <a:spAutoFit/>
          </a:bodyPr>
          <a:lstStyle/>
          <a:p>
            <a:pPr>
              <a:lnSpc>
                <a:spcPct val="150000"/>
              </a:lnSpc>
            </a:pPr>
            <a:r>
              <a:rPr lang="en-US" sz="2800" b="1" dirty="0">
                <a:latin typeface="+mj-lt"/>
              </a:rPr>
              <a:t>Control Software:</a:t>
            </a:r>
            <a:endParaRPr lang="en-US" sz="2800" dirty="0">
              <a:latin typeface="+mj-lt"/>
            </a:endParaRPr>
          </a:p>
          <a:p>
            <a:pPr>
              <a:lnSpc>
                <a:spcPct val="150000"/>
              </a:lnSpc>
            </a:pPr>
            <a:r>
              <a:rPr lang="en-US" sz="2800" dirty="0">
                <a:latin typeface="+mj-lt"/>
              </a:rPr>
              <a:t>Think of it like a </a:t>
            </a:r>
            <a:r>
              <a:rPr lang="en-US" sz="2800" b="1" dirty="0">
                <a:latin typeface="+mj-lt"/>
              </a:rPr>
              <a:t>library filter</a:t>
            </a:r>
            <a:r>
              <a:rPr lang="en-US" sz="2800" dirty="0">
                <a:latin typeface="+mj-lt"/>
              </a:rPr>
              <a:t> — just like how public libraries block certain books or media from public computers, content control software blocks unsafe or inappropriate websites (e.g., scams, adult content).</a:t>
            </a:r>
          </a:p>
          <a:p>
            <a:pPr>
              <a:lnSpc>
                <a:spcPct val="150000"/>
              </a:lnSpc>
            </a:pPr>
            <a:r>
              <a:rPr lang="en-US" sz="2800" b="1" dirty="0">
                <a:latin typeface="+mj-lt"/>
              </a:rPr>
              <a:t>Example</a:t>
            </a:r>
            <a:r>
              <a:rPr lang="en-US" sz="2800" dirty="0">
                <a:latin typeface="+mj-lt"/>
              </a:rPr>
              <a:t>: At Australian schools and libraries, tools like </a:t>
            </a:r>
            <a:r>
              <a:rPr lang="en-US" sz="2800" b="1" dirty="0" err="1">
                <a:latin typeface="+mj-lt"/>
              </a:rPr>
              <a:t>SafeDNS</a:t>
            </a:r>
            <a:r>
              <a:rPr lang="en-US" sz="2800" dirty="0">
                <a:latin typeface="+mj-lt"/>
              </a:rPr>
              <a:t> are used to keep students safe from risky sites while studying online.</a:t>
            </a:r>
          </a:p>
        </p:txBody>
      </p:sp>
    </p:spTree>
    <p:extLst>
      <p:ext uri="{BB962C8B-B14F-4D97-AF65-F5344CB8AC3E}">
        <p14:creationId xmlns:p14="http://schemas.microsoft.com/office/powerpoint/2010/main" val="22073371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ADAC78-9F7A-3204-C7F5-3C4EC36BC94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78FDD12-BDCC-FF2E-6144-49D6A8B7823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Content Control &amp; Deep Freeze</a:t>
            </a:r>
          </a:p>
        </p:txBody>
      </p:sp>
      <p:sp>
        <p:nvSpPr>
          <p:cNvPr id="5" name="TextBox 4">
            <a:extLst>
              <a:ext uri="{FF2B5EF4-FFF2-40B4-BE49-F238E27FC236}">
                <a16:creationId xmlns:a16="http://schemas.microsoft.com/office/drawing/2014/main" id="{054B96B0-BD69-5B3D-A264-2087DEF02B88}"/>
              </a:ext>
            </a:extLst>
          </p:cNvPr>
          <p:cNvSpPr txBox="1"/>
          <p:nvPr/>
        </p:nvSpPr>
        <p:spPr>
          <a:xfrm>
            <a:off x="-19250" y="1024443"/>
            <a:ext cx="9155875" cy="4549835"/>
          </a:xfrm>
          <a:prstGeom prst="rect">
            <a:avLst/>
          </a:prstGeom>
          <a:noFill/>
        </p:spPr>
        <p:txBody>
          <a:bodyPr wrap="square">
            <a:spAutoFit/>
          </a:bodyPr>
          <a:lstStyle/>
          <a:p>
            <a:pPr>
              <a:lnSpc>
                <a:spcPct val="150000"/>
              </a:lnSpc>
              <a:buNone/>
            </a:pPr>
            <a:r>
              <a:rPr lang="en-US" sz="2800" b="1" dirty="0">
                <a:latin typeface="+mj-lt"/>
              </a:rPr>
              <a:t>Deep Freeze:</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Imagine your laptop is like a </a:t>
            </a:r>
            <a:r>
              <a:rPr lang="en-US" sz="2800" b="1" dirty="0">
                <a:latin typeface="+mj-lt"/>
              </a:rPr>
              <a:t>whiteboard in a classroom</a:t>
            </a:r>
            <a:r>
              <a:rPr lang="en-US" sz="2800" dirty="0">
                <a:latin typeface="+mj-lt"/>
              </a:rPr>
              <a:t> — you can write anything during class, but every night a cleaner comes and wipes it back to a clean slate.</a:t>
            </a:r>
          </a:p>
          <a:p>
            <a:pPr marL="457200" indent="-457200">
              <a:lnSpc>
                <a:spcPct val="150000"/>
              </a:lnSpc>
              <a:buFont typeface="Arial" panose="020B0604020202020204" pitchFamily="34" charset="0"/>
              <a:buChar char="•"/>
            </a:pPr>
            <a:r>
              <a:rPr lang="en-US" sz="2800" b="1" dirty="0">
                <a:latin typeface="+mj-lt"/>
              </a:rPr>
              <a:t>Used in places like ACU computer labs</a:t>
            </a:r>
            <a:r>
              <a:rPr lang="en-US" sz="2800" dirty="0">
                <a:latin typeface="+mj-lt"/>
              </a:rPr>
              <a:t>, this ensures any mistakes, viruses, or accidental changes disappear after a reboot.</a:t>
            </a:r>
          </a:p>
        </p:txBody>
      </p:sp>
    </p:spTree>
    <p:extLst>
      <p:ext uri="{BB962C8B-B14F-4D97-AF65-F5344CB8AC3E}">
        <p14:creationId xmlns:p14="http://schemas.microsoft.com/office/powerpoint/2010/main" val="23538205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59CBE5-5E2A-9119-F873-E69A73474AF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6408368-C4D9-80D1-AD0A-7067650C7F4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Content Control &amp; Deep Freeze</a:t>
            </a:r>
          </a:p>
        </p:txBody>
      </p:sp>
      <p:sp>
        <p:nvSpPr>
          <p:cNvPr id="5" name="TextBox 4">
            <a:extLst>
              <a:ext uri="{FF2B5EF4-FFF2-40B4-BE49-F238E27FC236}">
                <a16:creationId xmlns:a16="http://schemas.microsoft.com/office/drawing/2014/main" id="{7EC25F0E-995B-CF7C-5BEB-81D2675EADCE}"/>
              </a:ext>
            </a:extLst>
          </p:cNvPr>
          <p:cNvSpPr txBox="1"/>
          <p:nvPr/>
        </p:nvSpPr>
        <p:spPr>
          <a:xfrm>
            <a:off x="-19250" y="1024443"/>
            <a:ext cx="9155875" cy="4549835"/>
          </a:xfrm>
          <a:prstGeom prst="rect">
            <a:avLst/>
          </a:prstGeom>
          <a:noFill/>
        </p:spPr>
        <p:txBody>
          <a:bodyPr wrap="square">
            <a:spAutoFit/>
          </a:bodyPr>
          <a:lstStyle/>
          <a:p>
            <a:pPr>
              <a:lnSpc>
                <a:spcPct val="150000"/>
              </a:lnSpc>
              <a:buNone/>
            </a:pPr>
            <a:r>
              <a:rPr lang="en-US" sz="2800" b="1" dirty="0">
                <a:latin typeface="+mj-lt"/>
              </a:rPr>
              <a:t>Research Discussion – Should Public Libraries Use Deep Freeze?</a:t>
            </a:r>
          </a:p>
          <a:p>
            <a:pPr marL="736600" lvl="1" indent="-457200">
              <a:lnSpc>
                <a:spcPct val="150000"/>
              </a:lnSpc>
              <a:buFont typeface="Arial" panose="020B0604020202020204" pitchFamily="34" charset="0"/>
              <a:buChar char="•"/>
            </a:pPr>
            <a:r>
              <a:rPr lang="en-US" sz="2800" dirty="0">
                <a:latin typeface="+mj-lt"/>
              </a:rPr>
              <a:t>What are the benefits of using Deep Freeze in public library computers?</a:t>
            </a:r>
          </a:p>
          <a:p>
            <a:pPr marL="736600" lvl="1" indent="-457200">
              <a:lnSpc>
                <a:spcPct val="150000"/>
              </a:lnSpc>
              <a:buFont typeface="Arial" panose="020B0604020202020204" pitchFamily="34" charset="0"/>
              <a:buChar char="•"/>
            </a:pPr>
            <a:r>
              <a:rPr lang="en-US" sz="2800" dirty="0">
                <a:latin typeface="+mj-lt"/>
              </a:rPr>
              <a:t>What problems could it cause for library users or staff?</a:t>
            </a:r>
          </a:p>
          <a:p>
            <a:pPr marL="736600" lvl="1" indent="-457200">
              <a:lnSpc>
                <a:spcPct val="150000"/>
              </a:lnSpc>
              <a:buFont typeface="Arial" panose="020B0604020202020204" pitchFamily="34" charset="0"/>
              <a:buChar char="•"/>
            </a:pPr>
            <a:r>
              <a:rPr lang="en-US" sz="2800" dirty="0">
                <a:latin typeface="+mj-lt"/>
              </a:rPr>
              <a:t>Would you recommend it for your local council library? Why or why not?</a:t>
            </a:r>
          </a:p>
        </p:txBody>
      </p:sp>
    </p:spTree>
    <p:extLst>
      <p:ext uri="{BB962C8B-B14F-4D97-AF65-F5344CB8AC3E}">
        <p14:creationId xmlns:p14="http://schemas.microsoft.com/office/powerpoint/2010/main" val="3655793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7489" y="624585"/>
            <a:ext cx="3582035" cy="574040"/>
          </a:xfrm>
          <a:prstGeom prst="rect">
            <a:avLst/>
          </a:prstGeom>
        </p:spPr>
        <p:txBody>
          <a:bodyPr vert="horz" wrap="square" lIns="0" tIns="12700" rIns="0" bIns="0" rtlCol="0">
            <a:spAutoFit/>
          </a:bodyPr>
          <a:lstStyle/>
          <a:p>
            <a:pPr marL="12700">
              <a:lnSpc>
                <a:spcPct val="100000"/>
              </a:lnSpc>
              <a:spcBef>
                <a:spcPts val="100"/>
              </a:spcBef>
            </a:pPr>
            <a:r>
              <a:rPr sz="3600" dirty="0">
                <a:solidFill>
                  <a:srgbClr val="DA0012"/>
                </a:solidFill>
                <a:latin typeface="Calibri"/>
                <a:cs typeface="Calibri"/>
              </a:rPr>
              <a:t>Today’s</a:t>
            </a:r>
            <a:r>
              <a:rPr sz="3600" spc="-114" dirty="0">
                <a:solidFill>
                  <a:srgbClr val="DA0012"/>
                </a:solidFill>
                <a:latin typeface="Calibri"/>
                <a:cs typeface="Calibri"/>
              </a:rPr>
              <a:t> </a:t>
            </a:r>
            <a:r>
              <a:rPr sz="3600" spc="-10" dirty="0">
                <a:solidFill>
                  <a:srgbClr val="DA0012"/>
                </a:solidFill>
                <a:latin typeface="Calibri"/>
                <a:cs typeface="Calibri"/>
              </a:rPr>
              <a:t>Objectives</a:t>
            </a:r>
            <a:endParaRPr sz="3600">
              <a:latin typeface="Calibri"/>
              <a:cs typeface="Calibri"/>
            </a:endParaRPr>
          </a:p>
        </p:txBody>
      </p:sp>
      <p:sp>
        <p:nvSpPr>
          <p:cNvPr id="3" name="object 3"/>
          <p:cNvSpPr txBox="1"/>
          <p:nvPr/>
        </p:nvSpPr>
        <p:spPr>
          <a:xfrm>
            <a:off x="846226" y="1483957"/>
            <a:ext cx="7683500" cy="4281170"/>
          </a:xfrm>
          <a:prstGeom prst="rect">
            <a:avLst/>
          </a:prstGeom>
        </p:spPr>
        <p:txBody>
          <a:bodyPr vert="horz" wrap="square" lIns="0" tIns="80645" rIns="0" bIns="0" rtlCol="0">
            <a:spAutoFit/>
          </a:bodyPr>
          <a:lstStyle/>
          <a:p>
            <a:pPr marL="355600" indent="-342900">
              <a:lnSpc>
                <a:spcPct val="100000"/>
              </a:lnSpc>
              <a:spcBef>
                <a:spcPts val="635"/>
              </a:spcBef>
              <a:buFont typeface="Wingdings"/>
              <a:buChar char=""/>
              <a:tabLst>
                <a:tab pos="355600" algn="l"/>
              </a:tabLst>
            </a:pPr>
            <a:r>
              <a:rPr sz="2400" dirty="0">
                <a:latin typeface="Arial"/>
                <a:cs typeface="Arial"/>
              </a:rPr>
              <a:t>Defending</a:t>
            </a:r>
            <a:r>
              <a:rPr sz="2400" spc="-45" dirty="0">
                <a:latin typeface="Arial"/>
                <a:cs typeface="Arial"/>
              </a:rPr>
              <a:t> </a:t>
            </a:r>
            <a:r>
              <a:rPr sz="2400" dirty="0">
                <a:latin typeface="Arial"/>
                <a:cs typeface="Arial"/>
              </a:rPr>
              <a:t>Systems</a:t>
            </a:r>
            <a:r>
              <a:rPr sz="2400" spc="-90" dirty="0">
                <a:latin typeface="Arial"/>
                <a:cs typeface="Arial"/>
              </a:rPr>
              <a:t> </a:t>
            </a:r>
            <a:r>
              <a:rPr sz="2400" dirty="0">
                <a:latin typeface="Arial"/>
                <a:cs typeface="Arial"/>
              </a:rPr>
              <a:t>and</a:t>
            </a:r>
            <a:r>
              <a:rPr sz="2400" spc="-65" dirty="0">
                <a:latin typeface="Arial"/>
                <a:cs typeface="Arial"/>
              </a:rPr>
              <a:t> </a:t>
            </a:r>
            <a:r>
              <a:rPr sz="2400" spc="-10" dirty="0">
                <a:latin typeface="Arial"/>
                <a:cs typeface="Arial"/>
              </a:rPr>
              <a:t>Devices</a:t>
            </a:r>
            <a:endParaRPr sz="2400">
              <a:latin typeface="Arial"/>
              <a:cs typeface="Arial"/>
            </a:endParaRPr>
          </a:p>
          <a:p>
            <a:pPr marL="1155700" marR="5080" lvl="1" indent="-285115">
              <a:lnSpc>
                <a:spcPts val="1939"/>
              </a:lnSpc>
              <a:spcBef>
                <a:spcPts val="645"/>
              </a:spcBef>
              <a:buChar char="•"/>
              <a:tabLst>
                <a:tab pos="1155700" algn="l"/>
              </a:tabLst>
            </a:pPr>
            <a:r>
              <a:rPr sz="1800" dirty="0">
                <a:latin typeface="Arial"/>
                <a:cs typeface="Arial"/>
              </a:rPr>
              <a:t>Describe</a:t>
            </a:r>
            <a:r>
              <a:rPr sz="1800" spc="340" dirty="0">
                <a:latin typeface="Arial"/>
                <a:cs typeface="Arial"/>
              </a:rPr>
              <a:t> </a:t>
            </a:r>
            <a:r>
              <a:rPr sz="1800" dirty="0">
                <a:latin typeface="Arial"/>
                <a:cs typeface="Arial"/>
              </a:rPr>
              <a:t>how</a:t>
            </a:r>
            <a:r>
              <a:rPr sz="1800" spc="315" dirty="0">
                <a:latin typeface="Arial"/>
                <a:cs typeface="Arial"/>
              </a:rPr>
              <a:t> </a:t>
            </a:r>
            <a:r>
              <a:rPr sz="1800" dirty="0">
                <a:latin typeface="Arial"/>
                <a:cs typeface="Arial"/>
              </a:rPr>
              <a:t>cybersecurity</a:t>
            </a:r>
            <a:r>
              <a:rPr sz="1800" spc="330" dirty="0">
                <a:latin typeface="Arial"/>
                <a:cs typeface="Arial"/>
              </a:rPr>
              <a:t> </a:t>
            </a:r>
            <a:r>
              <a:rPr sz="1800" dirty="0">
                <a:latin typeface="Arial"/>
                <a:cs typeface="Arial"/>
              </a:rPr>
              <a:t>domains</a:t>
            </a:r>
            <a:r>
              <a:rPr sz="1800" spc="340" dirty="0">
                <a:latin typeface="Arial"/>
                <a:cs typeface="Arial"/>
              </a:rPr>
              <a:t> </a:t>
            </a:r>
            <a:r>
              <a:rPr sz="1800" dirty="0">
                <a:latin typeface="Arial"/>
                <a:cs typeface="Arial"/>
              </a:rPr>
              <a:t>are</a:t>
            </a:r>
            <a:r>
              <a:rPr sz="1800" spc="330" dirty="0">
                <a:latin typeface="Arial"/>
                <a:cs typeface="Arial"/>
              </a:rPr>
              <a:t> </a:t>
            </a:r>
            <a:r>
              <a:rPr sz="1800" dirty="0">
                <a:latin typeface="Arial"/>
                <a:cs typeface="Arial"/>
              </a:rPr>
              <a:t>used</a:t>
            </a:r>
            <a:r>
              <a:rPr sz="1800" spc="355" dirty="0">
                <a:latin typeface="Arial"/>
                <a:cs typeface="Arial"/>
              </a:rPr>
              <a:t> </a:t>
            </a:r>
            <a:r>
              <a:rPr sz="1800" dirty="0">
                <a:latin typeface="Arial"/>
                <a:cs typeface="Arial"/>
              </a:rPr>
              <a:t>within</a:t>
            </a:r>
            <a:r>
              <a:rPr sz="1800" spc="340" dirty="0">
                <a:latin typeface="Arial"/>
                <a:cs typeface="Arial"/>
              </a:rPr>
              <a:t> </a:t>
            </a:r>
            <a:r>
              <a:rPr sz="1800" dirty="0">
                <a:latin typeface="Arial"/>
                <a:cs typeface="Arial"/>
              </a:rPr>
              <a:t>the</a:t>
            </a:r>
            <a:r>
              <a:rPr sz="1800" spc="345" dirty="0">
                <a:latin typeface="Arial"/>
                <a:cs typeface="Arial"/>
              </a:rPr>
              <a:t> </a:t>
            </a:r>
            <a:r>
              <a:rPr sz="1800" spc="-25" dirty="0">
                <a:latin typeface="Arial"/>
                <a:cs typeface="Arial"/>
              </a:rPr>
              <a:t>CIA </a:t>
            </a:r>
            <a:r>
              <a:rPr sz="1800" spc="-10" dirty="0">
                <a:latin typeface="Arial"/>
                <a:cs typeface="Arial"/>
              </a:rPr>
              <a:t>triad.</a:t>
            </a:r>
            <a:endParaRPr sz="1800">
              <a:latin typeface="Arial"/>
              <a:cs typeface="Arial"/>
            </a:endParaRPr>
          </a:p>
          <a:p>
            <a:pPr marL="1155700" marR="19050" lvl="1" indent="-285115">
              <a:lnSpc>
                <a:spcPts val="1939"/>
              </a:lnSpc>
              <a:spcBef>
                <a:spcPts val="610"/>
              </a:spcBef>
              <a:buChar char="•"/>
              <a:tabLst>
                <a:tab pos="1155700" algn="l"/>
              </a:tabLst>
            </a:pPr>
            <a:r>
              <a:rPr sz="1800" dirty="0">
                <a:latin typeface="Arial"/>
                <a:cs typeface="Arial"/>
              </a:rPr>
              <a:t>Explain</a:t>
            </a:r>
            <a:r>
              <a:rPr sz="1800" spc="415" dirty="0">
                <a:latin typeface="Arial"/>
                <a:cs typeface="Arial"/>
              </a:rPr>
              <a:t> </a:t>
            </a:r>
            <a:r>
              <a:rPr sz="1800" dirty="0">
                <a:latin typeface="Arial"/>
                <a:cs typeface="Arial"/>
              </a:rPr>
              <a:t>how</a:t>
            </a:r>
            <a:r>
              <a:rPr sz="1800" spc="385" dirty="0">
                <a:latin typeface="Arial"/>
                <a:cs typeface="Arial"/>
              </a:rPr>
              <a:t> </a:t>
            </a:r>
            <a:r>
              <a:rPr sz="1800" dirty="0">
                <a:latin typeface="Arial"/>
                <a:cs typeface="Arial"/>
              </a:rPr>
              <a:t>technologies,</a:t>
            </a:r>
            <a:r>
              <a:rPr sz="1800" spc="425" dirty="0">
                <a:latin typeface="Arial"/>
                <a:cs typeface="Arial"/>
              </a:rPr>
              <a:t> </a:t>
            </a:r>
            <a:r>
              <a:rPr sz="1800" dirty="0">
                <a:latin typeface="Arial"/>
                <a:cs typeface="Arial"/>
              </a:rPr>
              <a:t>processes</a:t>
            </a:r>
            <a:r>
              <a:rPr sz="1800" spc="420" dirty="0">
                <a:latin typeface="Arial"/>
                <a:cs typeface="Arial"/>
              </a:rPr>
              <a:t> </a:t>
            </a:r>
            <a:r>
              <a:rPr sz="1800" dirty="0">
                <a:latin typeface="Arial"/>
                <a:cs typeface="Arial"/>
              </a:rPr>
              <a:t>and</a:t>
            </a:r>
            <a:r>
              <a:rPr sz="1800" spc="434" dirty="0">
                <a:latin typeface="Arial"/>
                <a:cs typeface="Arial"/>
              </a:rPr>
              <a:t> </a:t>
            </a:r>
            <a:r>
              <a:rPr sz="1800" dirty="0">
                <a:latin typeface="Arial"/>
                <a:cs typeface="Arial"/>
              </a:rPr>
              <a:t>procedures</a:t>
            </a:r>
            <a:r>
              <a:rPr sz="1800" spc="415" dirty="0">
                <a:latin typeface="Arial"/>
                <a:cs typeface="Arial"/>
              </a:rPr>
              <a:t> </a:t>
            </a:r>
            <a:r>
              <a:rPr sz="1800" spc="-10" dirty="0">
                <a:latin typeface="Arial"/>
                <a:cs typeface="Arial"/>
              </a:rPr>
              <a:t>protect systems.</a:t>
            </a:r>
            <a:endParaRPr sz="1800">
              <a:latin typeface="Arial"/>
              <a:cs typeface="Arial"/>
            </a:endParaRPr>
          </a:p>
          <a:p>
            <a:pPr marL="354965" indent="-342265">
              <a:lnSpc>
                <a:spcPct val="100000"/>
              </a:lnSpc>
              <a:spcBef>
                <a:spcPts val="275"/>
              </a:spcBef>
              <a:buFont typeface="Wingdings"/>
              <a:buChar char=""/>
              <a:tabLst>
                <a:tab pos="354965" algn="l"/>
              </a:tabLst>
            </a:pPr>
            <a:r>
              <a:rPr sz="2400" dirty="0">
                <a:latin typeface="Arial"/>
                <a:cs typeface="Arial"/>
              </a:rPr>
              <a:t>Server</a:t>
            </a:r>
            <a:r>
              <a:rPr sz="2400" spc="-80" dirty="0">
                <a:latin typeface="Arial"/>
                <a:cs typeface="Arial"/>
              </a:rPr>
              <a:t> </a:t>
            </a:r>
            <a:r>
              <a:rPr sz="2400" spc="-10" dirty="0">
                <a:latin typeface="Arial"/>
                <a:cs typeface="Arial"/>
              </a:rPr>
              <a:t>Hardening</a:t>
            </a:r>
            <a:endParaRPr sz="2400">
              <a:latin typeface="Arial"/>
              <a:cs typeface="Arial"/>
            </a:endParaRPr>
          </a:p>
          <a:p>
            <a:pPr marL="1155700" lvl="1" indent="-285115">
              <a:lnSpc>
                <a:spcPct val="100000"/>
              </a:lnSpc>
              <a:spcBef>
                <a:spcPts val="395"/>
              </a:spcBef>
              <a:buChar char="•"/>
              <a:tabLst>
                <a:tab pos="1155700" algn="l"/>
              </a:tabLst>
            </a:pPr>
            <a:r>
              <a:rPr sz="1800" dirty="0">
                <a:latin typeface="Arial"/>
                <a:cs typeface="Arial"/>
              </a:rPr>
              <a:t>Explain</a:t>
            </a:r>
            <a:r>
              <a:rPr sz="1800" spc="-10" dirty="0">
                <a:latin typeface="Arial"/>
                <a:cs typeface="Arial"/>
              </a:rPr>
              <a:t> </a:t>
            </a:r>
            <a:r>
              <a:rPr sz="1800" dirty="0">
                <a:latin typeface="Arial"/>
                <a:cs typeface="Arial"/>
              </a:rPr>
              <a:t>how</a:t>
            </a:r>
            <a:r>
              <a:rPr sz="1800" spc="-10" dirty="0">
                <a:latin typeface="Arial"/>
                <a:cs typeface="Arial"/>
              </a:rPr>
              <a:t> </a:t>
            </a:r>
            <a:r>
              <a:rPr sz="1800" dirty="0">
                <a:latin typeface="Arial"/>
                <a:cs typeface="Arial"/>
              </a:rPr>
              <a:t>to</a:t>
            </a:r>
            <a:r>
              <a:rPr sz="1800" spc="-25" dirty="0">
                <a:latin typeface="Arial"/>
                <a:cs typeface="Arial"/>
              </a:rPr>
              <a:t> </a:t>
            </a:r>
            <a:r>
              <a:rPr sz="1800" dirty="0">
                <a:latin typeface="Arial"/>
                <a:cs typeface="Arial"/>
              </a:rPr>
              <a:t>protect</a:t>
            </a:r>
            <a:r>
              <a:rPr sz="1800" spc="-15" dirty="0">
                <a:latin typeface="Arial"/>
                <a:cs typeface="Arial"/>
              </a:rPr>
              <a:t> </a:t>
            </a:r>
            <a:r>
              <a:rPr sz="1800" dirty="0">
                <a:latin typeface="Arial"/>
                <a:cs typeface="Arial"/>
              </a:rPr>
              <a:t>servers</a:t>
            </a:r>
            <a:r>
              <a:rPr sz="1800" spc="-15" dirty="0">
                <a:latin typeface="Arial"/>
                <a:cs typeface="Arial"/>
              </a:rPr>
              <a:t> </a:t>
            </a:r>
            <a:r>
              <a:rPr sz="1800" dirty="0">
                <a:latin typeface="Arial"/>
                <a:cs typeface="Arial"/>
              </a:rPr>
              <a:t>on</a:t>
            </a:r>
            <a:r>
              <a:rPr sz="1800" spc="-25" dirty="0">
                <a:latin typeface="Arial"/>
                <a:cs typeface="Arial"/>
              </a:rPr>
              <a:t> </a:t>
            </a:r>
            <a:r>
              <a:rPr sz="1800" dirty="0">
                <a:latin typeface="Arial"/>
                <a:cs typeface="Arial"/>
              </a:rPr>
              <a:t>a</a:t>
            </a:r>
            <a:r>
              <a:rPr sz="1800" spc="-20" dirty="0">
                <a:latin typeface="Arial"/>
                <a:cs typeface="Arial"/>
              </a:rPr>
              <a:t> </a:t>
            </a:r>
            <a:r>
              <a:rPr sz="1800" spc="-10" dirty="0">
                <a:latin typeface="Arial"/>
                <a:cs typeface="Arial"/>
              </a:rPr>
              <a:t>network.</a:t>
            </a:r>
            <a:endParaRPr sz="1800">
              <a:latin typeface="Arial"/>
              <a:cs typeface="Arial"/>
            </a:endParaRPr>
          </a:p>
          <a:p>
            <a:pPr marL="354965" indent="-342265">
              <a:lnSpc>
                <a:spcPct val="100000"/>
              </a:lnSpc>
              <a:spcBef>
                <a:spcPts val="300"/>
              </a:spcBef>
              <a:buFont typeface="Wingdings"/>
              <a:buChar char=""/>
              <a:tabLst>
                <a:tab pos="354965" algn="l"/>
              </a:tabLst>
            </a:pPr>
            <a:r>
              <a:rPr sz="2400" dirty="0">
                <a:latin typeface="Arial"/>
                <a:cs typeface="Arial"/>
              </a:rPr>
              <a:t>Network</a:t>
            </a:r>
            <a:r>
              <a:rPr sz="2400" spc="-85" dirty="0">
                <a:latin typeface="Arial"/>
                <a:cs typeface="Arial"/>
              </a:rPr>
              <a:t> </a:t>
            </a:r>
            <a:r>
              <a:rPr sz="2400" spc="-10" dirty="0">
                <a:latin typeface="Arial"/>
                <a:cs typeface="Arial"/>
              </a:rPr>
              <a:t>Hardening</a:t>
            </a:r>
            <a:endParaRPr sz="2400">
              <a:latin typeface="Arial"/>
              <a:cs typeface="Arial"/>
            </a:endParaRPr>
          </a:p>
          <a:p>
            <a:pPr marL="1155700" lvl="1" indent="-285115">
              <a:lnSpc>
                <a:spcPts val="2050"/>
              </a:lnSpc>
              <a:spcBef>
                <a:spcPts val="400"/>
              </a:spcBef>
              <a:buChar char="•"/>
              <a:tabLst>
                <a:tab pos="1155700" algn="l"/>
              </a:tabLst>
            </a:pPr>
            <a:r>
              <a:rPr sz="1800" dirty="0">
                <a:latin typeface="Arial"/>
                <a:cs typeface="Arial"/>
              </a:rPr>
              <a:t>Explain</a:t>
            </a:r>
            <a:r>
              <a:rPr sz="1800" spc="80" dirty="0">
                <a:latin typeface="Arial"/>
                <a:cs typeface="Arial"/>
              </a:rPr>
              <a:t> </a:t>
            </a:r>
            <a:r>
              <a:rPr sz="1800" dirty="0">
                <a:latin typeface="Arial"/>
                <a:cs typeface="Arial"/>
              </a:rPr>
              <a:t>how</a:t>
            </a:r>
            <a:r>
              <a:rPr sz="1800" spc="50" dirty="0">
                <a:latin typeface="Arial"/>
                <a:cs typeface="Arial"/>
              </a:rPr>
              <a:t> </a:t>
            </a:r>
            <a:r>
              <a:rPr sz="1800" dirty="0">
                <a:latin typeface="Arial"/>
                <a:cs typeface="Arial"/>
              </a:rPr>
              <a:t>to</a:t>
            </a:r>
            <a:r>
              <a:rPr sz="1800" spc="85" dirty="0">
                <a:latin typeface="Arial"/>
                <a:cs typeface="Arial"/>
              </a:rPr>
              <a:t> </a:t>
            </a:r>
            <a:r>
              <a:rPr sz="1800" dirty="0">
                <a:latin typeface="Arial"/>
                <a:cs typeface="Arial"/>
              </a:rPr>
              <a:t>implement</a:t>
            </a:r>
            <a:r>
              <a:rPr sz="1800" spc="85" dirty="0">
                <a:latin typeface="Arial"/>
                <a:cs typeface="Arial"/>
              </a:rPr>
              <a:t> </a:t>
            </a:r>
            <a:r>
              <a:rPr sz="1800" dirty="0">
                <a:latin typeface="Arial"/>
                <a:cs typeface="Arial"/>
              </a:rPr>
              <a:t>security</a:t>
            </a:r>
            <a:r>
              <a:rPr sz="1800" spc="60" dirty="0">
                <a:latin typeface="Arial"/>
                <a:cs typeface="Arial"/>
              </a:rPr>
              <a:t> </a:t>
            </a:r>
            <a:r>
              <a:rPr sz="1800" dirty="0">
                <a:latin typeface="Arial"/>
                <a:cs typeface="Arial"/>
              </a:rPr>
              <a:t>measures</a:t>
            </a:r>
            <a:r>
              <a:rPr sz="1800" spc="85" dirty="0">
                <a:latin typeface="Arial"/>
                <a:cs typeface="Arial"/>
              </a:rPr>
              <a:t> </a:t>
            </a:r>
            <a:r>
              <a:rPr sz="1800" dirty="0">
                <a:latin typeface="Arial"/>
                <a:cs typeface="Arial"/>
              </a:rPr>
              <a:t>to</a:t>
            </a:r>
            <a:r>
              <a:rPr sz="1800" spc="80" dirty="0">
                <a:latin typeface="Arial"/>
                <a:cs typeface="Arial"/>
              </a:rPr>
              <a:t> </a:t>
            </a:r>
            <a:r>
              <a:rPr sz="1800" dirty="0">
                <a:latin typeface="Arial"/>
                <a:cs typeface="Arial"/>
              </a:rPr>
              <a:t>protect</a:t>
            </a:r>
            <a:r>
              <a:rPr sz="1800" spc="80" dirty="0">
                <a:latin typeface="Arial"/>
                <a:cs typeface="Arial"/>
              </a:rPr>
              <a:t> </a:t>
            </a:r>
            <a:r>
              <a:rPr sz="1800" spc="-10" dirty="0">
                <a:latin typeface="Arial"/>
                <a:cs typeface="Arial"/>
              </a:rPr>
              <a:t>network</a:t>
            </a:r>
            <a:endParaRPr sz="1800">
              <a:latin typeface="Arial"/>
              <a:cs typeface="Arial"/>
            </a:endParaRPr>
          </a:p>
          <a:p>
            <a:pPr marL="1155700">
              <a:lnSpc>
                <a:spcPts val="2050"/>
              </a:lnSpc>
            </a:pPr>
            <a:r>
              <a:rPr sz="1800" spc="-10" dirty="0">
                <a:latin typeface="Arial"/>
                <a:cs typeface="Arial"/>
              </a:rPr>
              <a:t>devices.</a:t>
            </a:r>
            <a:endParaRPr sz="1800">
              <a:latin typeface="Arial"/>
              <a:cs typeface="Arial"/>
            </a:endParaRPr>
          </a:p>
          <a:p>
            <a:pPr marL="354965" indent="-342265">
              <a:lnSpc>
                <a:spcPct val="100000"/>
              </a:lnSpc>
              <a:spcBef>
                <a:spcPts val="300"/>
              </a:spcBef>
              <a:buFont typeface="Wingdings"/>
              <a:buChar char=""/>
              <a:tabLst>
                <a:tab pos="354965" algn="l"/>
              </a:tabLst>
            </a:pPr>
            <a:r>
              <a:rPr sz="2400" dirty="0">
                <a:latin typeface="Arial"/>
                <a:cs typeface="Arial"/>
              </a:rPr>
              <a:t>Physical</a:t>
            </a:r>
            <a:r>
              <a:rPr sz="2400" spc="-114" dirty="0">
                <a:latin typeface="Arial"/>
                <a:cs typeface="Arial"/>
              </a:rPr>
              <a:t> </a:t>
            </a:r>
            <a:r>
              <a:rPr sz="2400" spc="-10" dirty="0">
                <a:latin typeface="Arial"/>
                <a:cs typeface="Arial"/>
              </a:rPr>
              <a:t>Security</a:t>
            </a:r>
            <a:endParaRPr sz="2400">
              <a:latin typeface="Arial"/>
              <a:cs typeface="Arial"/>
            </a:endParaRPr>
          </a:p>
          <a:p>
            <a:pPr marL="1155700" marR="19050" lvl="1" indent="-285115">
              <a:lnSpc>
                <a:spcPts val="1939"/>
              </a:lnSpc>
              <a:spcBef>
                <a:spcPts val="645"/>
              </a:spcBef>
              <a:buChar char="•"/>
              <a:tabLst>
                <a:tab pos="1155700" algn="l"/>
                <a:tab pos="5572760" algn="l"/>
              </a:tabLst>
            </a:pPr>
            <a:r>
              <a:rPr sz="1800" dirty="0">
                <a:latin typeface="Arial"/>
                <a:cs typeface="Arial"/>
              </a:rPr>
              <a:t>Explain</a:t>
            </a:r>
            <a:r>
              <a:rPr sz="1800" spc="475" dirty="0">
                <a:latin typeface="Arial"/>
                <a:cs typeface="Arial"/>
              </a:rPr>
              <a:t> </a:t>
            </a:r>
            <a:r>
              <a:rPr sz="1800" dirty="0">
                <a:latin typeface="Arial"/>
                <a:cs typeface="Arial"/>
              </a:rPr>
              <a:t>how</a:t>
            </a:r>
            <a:r>
              <a:rPr sz="1800" spc="450" dirty="0">
                <a:latin typeface="Arial"/>
                <a:cs typeface="Arial"/>
              </a:rPr>
              <a:t> </a:t>
            </a:r>
            <a:r>
              <a:rPr sz="1800" dirty="0">
                <a:latin typeface="Arial"/>
                <a:cs typeface="Arial"/>
              </a:rPr>
              <a:t>physical</a:t>
            </a:r>
            <a:r>
              <a:rPr sz="1800" spc="475" dirty="0">
                <a:latin typeface="Arial"/>
                <a:cs typeface="Arial"/>
              </a:rPr>
              <a:t> </a:t>
            </a:r>
            <a:r>
              <a:rPr sz="1800" dirty="0">
                <a:latin typeface="Arial"/>
                <a:cs typeface="Arial"/>
              </a:rPr>
              <a:t>security</a:t>
            </a:r>
            <a:r>
              <a:rPr sz="1800" spc="465" dirty="0">
                <a:latin typeface="Arial"/>
                <a:cs typeface="Arial"/>
              </a:rPr>
              <a:t> </a:t>
            </a:r>
            <a:r>
              <a:rPr sz="1800" spc="-10" dirty="0">
                <a:latin typeface="Arial"/>
                <a:cs typeface="Arial"/>
              </a:rPr>
              <a:t>measures</a:t>
            </a:r>
            <a:r>
              <a:rPr sz="1800" dirty="0">
                <a:latin typeface="Arial"/>
                <a:cs typeface="Arial"/>
              </a:rPr>
              <a:t>	are</a:t>
            </a:r>
            <a:r>
              <a:rPr sz="1800" spc="465" dirty="0">
                <a:latin typeface="Arial"/>
                <a:cs typeface="Arial"/>
              </a:rPr>
              <a:t> </a:t>
            </a:r>
            <a:r>
              <a:rPr sz="1800" dirty="0">
                <a:latin typeface="Arial"/>
                <a:cs typeface="Arial"/>
              </a:rPr>
              <a:t>implemented</a:t>
            </a:r>
            <a:r>
              <a:rPr sz="1800" spc="470" dirty="0">
                <a:latin typeface="Arial"/>
                <a:cs typeface="Arial"/>
              </a:rPr>
              <a:t> </a:t>
            </a:r>
            <a:r>
              <a:rPr sz="1800" spc="-35" dirty="0">
                <a:latin typeface="Arial"/>
                <a:cs typeface="Arial"/>
              </a:rPr>
              <a:t>to </a:t>
            </a:r>
            <a:r>
              <a:rPr sz="1800" dirty="0">
                <a:latin typeface="Arial"/>
                <a:cs typeface="Arial"/>
              </a:rPr>
              <a:t>protect</a:t>
            </a:r>
            <a:r>
              <a:rPr sz="1800" spc="-35" dirty="0">
                <a:latin typeface="Arial"/>
                <a:cs typeface="Arial"/>
              </a:rPr>
              <a:t> </a:t>
            </a:r>
            <a:r>
              <a:rPr sz="1800" dirty="0">
                <a:latin typeface="Arial"/>
                <a:cs typeface="Arial"/>
              </a:rPr>
              <a:t>network</a:t>
            </a:r>
            <a:r>
              <a:rPr sz="1800" spc="5" dirty="0">
                <a:latin typeface="Arial"/>
                <a:cs typeface="Arial"/>
              </a:rPr>
              <a:t> </a:t>
            </a:r>
            <a:r>
              <a:rPr sz="1800" spc="-10" dirty="0">
                <a:latin typeface="Arial"/>
                <a:cs typeface="Arial"/>
              </a:rPr>
              <a:t>equipment.</a:t>
            </a:r>
            <a:endParaRPr sz="1800">
              <a:latin typeface="Arial"/>
              <a:cs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F9247-E0D5-055E-9CCA-C3046DB552E0}"/>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63ED11F-C794-197D-9095-DC4BCF35EBC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Content Control &amp; Deep Freeze</a:t>
            </a:r>
          </a:p>
        </p:txBody>
      </p:sp>
      <p:sp>
        <p:nvSpPr>
          <p:cNvPr id="5" name="TextBox 4">
            <a:extLst>
              <a:ext uri="{FF2B5EF4-FFF2-40B4-BE49-F238E27FC236}">
                <a16:creationId xmlns:a16="http://schemas.microsoft.com/office/drawing/2014/main" id="{88717B67-F3F1-DD00-7413-84B79B2E5675}"/>
              </a:ext>
            </a:extLst>
          </p:cNvPr>
          <p:cNvSpPr txBox="1"/>
          <p:nvPr/>
        </p:nvSpPr>
        <p:spPr>
          <a:xfrm>
            <a:off x="-11875" y="1066800"/>
            <a:ext cx="9155875" cy="5196166"/>
          </a:xfrm>
          <a:prstGeom prst="rect">
            <a:avLst/>
          </a:prstGeom>
          <a:noFill/>
        </p:spPr>
        <p:txBody>
          <a:bodyPr wrap="square">
            <a:spAutoFit/>
          </a:bodyPr>
          <a:lstStyle/>
          <a:p>
            <a:pPr>
              <a:lnSpc>
                <a:spcPct val="150000"/>
              </a:lnSpc>
              <a:buNone/>
            </a:pPr>
            <a:r>
              <a:rPr lang="en-US" sz="2800" b="1" dirty="0">
                <a:latin typeface="+mj-lt"/>
              </a:rPr>
              <a:t>Purpose</a:t>
            </a:r>
            <a:r>
              <a:rPr lang="en-US" sz="2800" dirty="0">
                <a:latin typeface="+mj-lt"/>
              </a:rPr>
              <a:t>: Helps students apply their understanding of Deep Freeze and content control to a real public setting — balancing security, usability, and user needs.</a:t>
            </a:r>
          </a:p>
          <a:p>
            <a:pPr>
              <a:lnSpc>
                <a:spcPct val="150000"/>
              </a:lnSpc>
              <a:buNone/>
            </a:pPr>
            <a:r>
              <a:rPr lang="en-US" sz="2800" b="1" dirty="0">
                <a:latin typeface="+mj-lt"/>
              </a:rPr>
              <a:t>Quick Examples to Seed the Discussion:</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Pro: Protects shared computers from malware or misconfigurations.</a:t>
            </a:r>
          </a:p>
          <a:p>
            <a:pPr marL="457200" indent="-457200">
              <a:lnSpc>
                <a:spcPct val="150000"/>
              </a:lnSpc>
              <a:buFont typeface="Arial" panose="020B0604020202020204" pitchFamily="34" charset="0"/>
              <a:buChar char="•"/>
            </a:pPr>
            <a:r>
              <a:rPr lang="en-US" sz="2800" dirty="0">
                <a:latin typeface="+mj-lt"/>
              </a:rPr>
              <a:t>Con: Users may lose unsaved work or installed tools after reboot.</a:t>
            </a:r>
          </a:p>
        </p:txBody>
      </p:sp>
    </p:spTree>
    <p:extLst>
      <p:ext uri="{BB962C8B-B14F-4D97-AF65-F5344CB8AC3E}">
        <p14:creationId xmlns:p14="http://schemas.microsoft.com/office/powerpoint/2010/main" val="20628554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D4FA1A-0B7D-EACB-DCCB-90F86EB6A30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C0A28D1-BDB8-3079-38A3-032ACBF688B9}"/>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03171A9C-16A4-6486-68A3-1E45611A1119}"/>
              </a:ext>
            </a:extLst>
          </p:cNvPr>
          <p:cNvSpPr txBox="1"/>
          <p:nvPr/>
        </p:nvSpPr>
        <p:spPr>
          <a:xfrm>
            <a:off x="0" y="1015503"/>
            <a:ext cx="9155875" cy="5842497"/>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mj-lt"/>
              </a:rPr>
              <a:t>Cable locks</a:t>
            </a:r>
            <a:r>
              <a:rPr lang="en-US" sz="2800" dirty="0">
                <a:latin typeface="+mj-lt"/>
              </a:rPr>
              <a:t> are like a bicycle lock but for your </a:t>
            </a:r>
            <a:r>
              <a:rPr lang="en-US" sz="2800" b="1" dirty="0">
                <a:latin typeface="+mj-lt"/>
              </a:rPr>
              <a:t>laptop or desktop computer</a:t>
            </a:r>
            <a:r>
              <a:rPr lang="en-US" sz="2800" dirty="0">
                <a:latin typeface="+mj-lt"/>
              </a:rPr>
              <a:t>.</a:t>
            </a:r>
          </a:p>
          <a:p>
            <a:pPr marL="457200" indent="-457200">
              <a:lnSpc>
                <a:spcPct val="150000"/>
              </a:lnSpc>
              <a:buFont typeface="Arial" panose="020B0604020202020204" pitchFamily="34" charset="0"/>
              <a:buChar char="•"/>
            </a:pPr>
            <a:r>
              <a:rPr lang="en-US" sz="2800" dirty="0">
                <a:latin typeface="+mj-lt"/>
              </a:rPr>
              <a:t>It’s a </a:t>
            </a:r>
            <a:r>
              <a:rPr lang="en-US" sz="2800" b="1" dirty="0">
                <a:latin typeface="+mj-lt"/>
              </a:rPr>
              <a:t>steel cable</a:t>
            </a:r>
            <a:r>
              <a:rPr lang="en-US" sz="2800" dirty="0">
                <a:latin typeface="+mj-lt"/>
              </a:rPr>
              <a:t> with a </a:t>
            </a:r>
            <a:r>
              <a:rPr lang="en-US" sz="2800" b="1" dirty="0">
                <a:latin typeface="+mj-lt"/>
              </a:rPr>
              <a:t>lock</a:t>
            </a:r>
            <a:r>
              <a:rPr lang="en-US" sz="2800" dirty="0">
                <a:latin typeface="+mj-lt"/>
              </a:rPr>
              <a:t> that attaches your device to a table or desk.</a:t>
            </a:r>
          </a:p>
          <a:p>
            <a:pPr marL="457200" indent="-457200">
              <a:lnSpc>
                <a:spcPct val="150000"/>
              </a:lnSpc>
              <a:buFont typeface="Arial" panose="020B0604020202020204" pitchFamily="34" charset="0"/>
              <a:buChar char="•"/>
            </a:pPr>
            <a:r>
              <a:rPr lang="en-US" sz="2800" dirty="0">
                <a:latin typeface="+mj-lt"/>
              </a:rPr>
              <a:t>If someone tries to steal the device, they can’t easily pick it up and run because it's locked securely to a fixed object.</a:t>
            </a:r>
          </a:p>
          <a:p>
            <a:pPr>
              <a:lnSpc>
                <a:spcPct val="150000"/>
              </a:lnSpc>
            </a:pPr>
            <a:r>
              <a:rPr lang="en-US" sz="2800" b="1" dirty="0">
                <a:latin typeface="+mj-lt"/>
              </a:rPr>
              <a:t>Example at Australian universities</a:t>
            </a:r>
            <a:r>
              <a:rPr lang="en-US" sz="2800" dirty="0">
                <a:latin typeface="+mj-lt"/>
              </a:rPr>
              <a:t>: In computer labs (e.g., ACU, UNSW), cable locks are used on lab PCs or loan laptops to </a:t>
            </a:r>
            <a:r>
              <a:rPr lang="en-US" sz="2800" b="1" dirty="0">
                <a:latin typeface="+mj-lt"/>
              </a:rPr>
              <a:t>physically secure them</a:t>
            </a:r>
            <a:r>
              <a:rPr lang="en-US" sz="2800" dirty="0">
                <a:latin typeface="+mj-lt"/>
              </a:rPr>
              <a:t>.</a:t>
            </a:r>
          </a:p>
        </p:txBody>
      </p:sp>
    </p:spTree>
    <p:extLst>
      <p:ext uri="{BB962C8B-B14F-4D97-AF65-F5344CB8AC3E}">
        <p14:creationId xmlns:p14="http://schemas.microsoft.com/office/powerpoint/2010/main" val="3837779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67F866-0FFC-2435-4A17-BCA85823906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614AFB6-B875-5022-B957-9679B9037820}"/>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CC9E37BE-B211-996B-FBEB-6A97903FD9EC}"/>
              </a:ext>
            </a:extLst>
          </p:cNvPr>
          <p:cNvSpPr txBox="1"/>
          <p:nvPr/>
        </p:nvSpPr>
        <p:spPr>
          <a:xfrm>
            <a:off x="0" y="1015503"/>
            <a:ext cx="9155875" cy="2610843"/>
          </a:xfrm>
          <a:prstGeom prst="rect">
            <a:avLst/>
          </a:prstGeom>
          <a:noFill/>
        </p:spPr>
        <p:txBody>
          <a:bodyPr wrap="square">
            <a:spAutoFit/>
          </a:bodyPr>
          <a:lstStyle/>
          <a:p>
            <a:pPr>
              <a:lnSpc>
                <a:spcPct val="150000"/>
              </a:lnSpc>
              <a:buNone/>
            </a:pPr>
            <a:r>
              <a:rPr lang="en-US" sz="2800" b="1" dirty="0">
                <a:latin typeface="+mj-lt"/>
              </a:rPr>
              <a:t>GPS Tracking for Lost/Stolen Laptops</a:t>
            </a:r>
          </a:p>
          <a:p>
            <a:pPr>
              <a:lnSpc>
                <a:spcPct val="150000"/>
              </a:lnSpc>
              <a:buNone/>
            </a:pPr>
            <a:r>
              <a:rPr lang="en-US" sz="2800" dirty="0">
                <a:latin typeface="+mj-lt"/>
              </a:rPr>
              <a:t>We can </a:t>
            </a:r>
            <a:r>
              <a:rPr lang="en-US" sz="2800" b="1" dirty="0">
                <a:latin typeface="+mj-lt"/>
              </a:rPr>
              <a:t>track your laptop</a:t>
            </a:r>
            <a:r>
              <a:rPr lang="en-US" sz="2800" dirty="0">
                <a:latin typeface="+mj-lt"/>
              </a:rPr>
              <a:t> if it gets lost or stolen using built-in or extra software.</a:t>
            </a:r>
          </a:p>
          <a:p>
            <a:pPr>
              <a:lnSpc>
                <a:spcPct val="150000"/>
              </a:lnSpc>
            </a:pPr>
            <a:r>
              <a:rPr lang="en-US" sz="2800" dirty="0">
                <a:latin typeface="+mj-lt"/>
              </a:rPr>
              <a:t>For a Windows laptop:</a:t>
            </a:r>
          </a:p>
        </p:txBody>
      </p:sp>
    </p:spTree>
    <p:extLst>
      <p:ext uri="{BB962C8B-B14F-4D97-AF65-F5344CB8AC3E}">
        <p14:creationId xmlns:p14="http://schemas.microsoft.com/office/powerpoint/2010/main" val="1718263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4D4C6-C550-0F07-16D6-E860E88E057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06589BB-D5BA-E1F3-25B8-E73AD2504D39}"/>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183E3CD5-48CC-EC6C-CEB8-E1EF945CBB54}"/>
              </a:ext>
            </a:extLst>
          </p:cNvPr>
          <p:cNvSpPr txBox="1"/>
          <p:nvPr/>
        </p:nvSpPr>
        <p:spPr>
          <a:xfrm>
            <a:off x="0" y="1090863"/>
            <a:ext cx="4220971" cy="325717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Open Settings</a:t>
            </a:r>
            <a:r>
              <a:rPr kumimoji="0" lang="en-US" altLang="en-US" sz="2800" b="0" i="0" u="none" strike="noStrike" cap="none" normalizeH="0" baseline="0" dirty="0">
                <a:ln>
                  <a:noFill/>
                </a:ln>
                <a:solidFill>
                  <a:schemeClr val="tx1"/>
                </a:solidFill>
                <a:effectLst/>
                <a:latin typeface="+mj-lt"/>
              </a:rPr>
              <a:t> → Press Windows Key + I.</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Go to </a:t>
            </a:r>
            <a:r>
              <a:rPr kumimoji="0" lang="en-US" altLang="en-US" sz="2800" b="1" i="0" u="none" strike="noStrike" cap="none" normalizeH="0" baseline="0" dirty="0">
                <a:ln>
                  <a:noFill/>
                </a:ln>
                <a:solidFill>
                  <a:schemeClr val="tx1"/>
                </a:solidFill>
                <a:effectLst/>
                <a:latin typeface="+mj-lt"/>
              </a:rPr>
              <a:t>Privacy &amp; Security</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a:t>
            </a:r>
            <a:r>
              <a:rPr kumimoji="0" lang="en-US" altLang="en-US" sz="2800" b="1" i="0" u="none" strike="noStrike" cap="none" normalizeH="0" baseline="0" dirty="0">
                <a:ln>
                  <a:noFill/>
                </a:ln>
                <a:solidFill>
                  <a:schemeClr val="tx1"/>
                </a:solidFill>
                <a:effectLst/>
                <a:latin typeface="+mj-lt"/>
              </a:rPr>
              <a:t>Find My Device</a:t>
            </a:r>
            <a:r>
              <a:rPr kumimoji="0" lang="en-US" altLang="en-US" sz="2800" b="0" i="0" u="none" strike="noStrike" cap="none" normalizeH="0" baseline="0" dirty="0">
                <a:ln>
                  <a:noFill/>
                </a:ln>
                <a:solidFill>
                  <a:schemeClr val="tx1"/>
                </a:solidFill>
                <a:effectLst/>
                <a:latin typeface="+mj-lt"/>
              </a:rPr>
              <a:t>.</a:t>
            </a:r>
          </a:p>
        </p:txBody>
      </p:sp>
      <p:pic>
        <p:nvPicPr>
          <p:cNvPr id="6" name="Picture 5">
            <a:extLst>
              <a:ext uri="{FF2B5EF4-FFF2-40B4-BE49-F238E27FC236}">
                <a16:creationId xmlns:a16="http://schemas.microsoft.com/office/drawing/2014/main" id="{B385F4FF-D966-E583-15CA-AB1A318D958F}"/>
              </a:ext>
            </a:extLst>
          </p:cNvPr>
          <p:cNvPicPr>
            <a:picLocks noChangeAspect="1"/>
          </p:cNvPicPr>
          <p:nvPr/>
        </p:nvPicPr>
        <p:blipFill>
          <a:blip r:embed="rId2"/>
          <a:srcRect r="40833" b="21852"/>
          <a:stretch/>
        </p:blipFill>
        <p:spPr>
          <a:xfrm>
            <a:off x="4220973" y="1219200"/>
            <a:ext cx="4923026" cy="3657600"/>
          </a:xfrm>
          <a:prstGeom prst="rect">
            <a:avLst/>
          </a:prstGeom>
        </p:spPr>
      </p:pic>
      <p:sp>
        <p:nvSpPr>
          <p:cNvPr id="7" name="Rectangle: Rounded Corners 6">
            <a:extLst>
              <a:ext uri="{FF2B5EF4-FFF2-40B4-BE49-F238E27FC236}">
                <a16:creationId xmlns:a16="http://schemas.microsoft.com/office/drawing/2014/main" id="{771D20F5-AC77-C262-DAD8-53E8F153567B}"/>
              </a:ext>
            </a:extLst>
          </p:cNvPr>
          <p:cNvSpPr/>
          <p:nvPr/>
        </p:nvSpPr>
        <p:spPr>
          <a:xfrm>
            <a:off x="6019800" y="2719450"/>
            <a:ext cx="3124200" cy="4334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9568103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63181-BFF6-FAEE-1BEB-970EA708038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9B7DB72-AB6D-CEFF-85C9-2BDC19DE21FD}"/>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0B0D6554-6DDB-076C-2B47-10714DA72933}"/>
              </a:ext>
            </a:extLst>
          </p:cNvPr>
          <p:cNvSpPr txBox="1"/>
          <p:nvPr/>
        </p:nvSpPr>
        <p:spPr>
          <a:xfrm>
            <a:off x="0" y="456925"/>
            <a:ext cx="9144000" cy="2610843"/>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Turn </a:t>
            </a:r>
            <a:r>
              <a:rPr kumimoji="0" lang="en-US" altLang="en-US" sz="2800" b="1" i="0" u="none" strike="noStrike" cap="none" normalizeH="0" baseline="0" dirty="0">
                <a:ln>
                  <a:noFill/>
                </a:ln>
                <a:solidFill>
                  <a:schemeClr val="tx1"/>
                </a:solidFill>
                <a:effectLst/>
                <a:latin typeface="+mj-lt"/>
              </a:rPr>
              <a:t>Find My Device</a:t>
            </a:r>
            <a:r>
              <a:rPr kumimoji="0" lang="en-US" altLang="en-US" sz="2800" b="0" i="0" u="none" strike="noStrike" cap="none" normalizeH="0" baseline="0" dirty="0">
                <a:ln>
                  <a:noFill/>
                </a:ln>
                <a:solidFill>
                  <a:schemeClr val="tx1"/>
                </a:solidFill>
                <a:effectLst/>
                <a:latin typeface="+mj-lt"/>
              </a:rPr>
              <a:t> to </a:t>
            </a:r>
            <a:r>
              <a:rPr kumimoji="0" lang="en-US" altLang="en-US" sz="2800" b="1" i="0" u="none" strike="noStrike" cap="none" normalizeH="0" baseline="0" dirty="0">
                <a:ln>
                  <a:noFill/>
                </a:ln>
                <a:solidFill>
                  <a:schemeClr val="tx1"/>
                </a:solidFill>
                <a:effectLst/>
                <a:latin typeface="+mj-lt"/>
              </a:rPr>
              <a:t>ON</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Make sure your </a:t>
            </a:r>
            <a:r>
              <a:rPr kumimoji="0" lang="en-US" altLang="en-US" sz="2800" b="1" i="0" u="none" strike="noStrike" cap="none" normalizeH="0" baseline="0" dirty="0">
                <a:ln>
                  <a:noFill/>
                </a:ln>
                <a:solidFill>
                  <a:schemeClr val="tx1"/>
                </a:solidFill>
                <a:effectLst/>
                <a:latin typeface="+mj-lt"/>
              </a:rPr>
              <a:t>Microsoft account</a:t>
            </a:r>
            <a:r>
              <a:rPr kumimoji="0" lang="en-US" altLang="en-US" sz="2800" b="0" i="0" u="none" strike="noStrike" cap="none" normalizeH="0" baseline="0" dirty="0">
                <a:ln>
                  <a:noFill/>
                </a:ln>
                <a:solidFill>
                  <a:schemeClr val="tx1"/>
                </a:solidFill>
                <a:effectLst/>
                <a:latin typeface="+mj-lt"/>
              </a:rPr>
              <a:t> is signed in.</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Now, if your laptop is lost, you can go to the </a:t>
            </a:r>
            <a:r>
              <a:rPr kumimoji="0" lang="en-US" altLang="en-US" sz="2800" b="0" i="0" u="none" strike="noStrike" cap="none" normalizeH="0" baseline="0" dirty="0">
                <a:ln>
                  <a:noFill/>
                </a:ln>
                <a:solidFill>
                  <a:schemeClr val="tx1"/>
                </a:solidFill>
                <a:effectLst/>
                <a:latin typeface="+mj-lt"/>
                <a:hlinkClick r:id="rId2"/>
              </a:rPr>
              <a:t>Microsoft Find My Device website</a:t>
            </a:r>
            <a:r>
              <a:rPr kumimoji="0" lang="en-US" altLang="en-US" sz="2800" b="0" i="0" u="none" strike="noStrike" cap="none" normalizeH="0" baseline="0" dirty="0">
                <a:ln>
                  <a:noFill/>
                </a:ln>
                <a:solidFill>
                  <a:schemeClr val="tx1"/>
                </a:solidFill>
                <a:effectLst/>
                <a:latin typeface="+mj-lt"/>
              </a:rPr>
              <a:t> and locate it on a map.</a:t>
            </a:r>
          </a:p>
        </p:txBody>
      </p:sp>
      <p:pic>
        <p:nvPicPr>
          <p:cNvPr id="4" name="Picture 3">
            <a:extLst>
              <a:ext uri="{FF2B5EF4-FFF2-40B4-BE49-F238E27FC236}">
                <a16:creationId xmlns:a16="http://schemas.microsoft.com/office/drawing/2014/main" id="{A841A7F7-DD23-2EF6-3B0B-B095C88FDCCC}"/>
              </a:ext>
            </a:extLst>
          </p:cNvPr>
          <p:cNvPicPr>
            <a:picLocks noChangeAspect="1"/>
          </p:cNvPicPr>
          <p:nvPr/>
        </p:nvPicPr>
        <p:blipFill>
          <a:blip r:embed="rId3"/>
          <a:srcRect r="15833" b="7037"/>
          <a:stretch/>
        </p:blipFill>
        <p:spPr>
          <a:xfrm>
            <a:off x="2971801" y="2999929"/>
            <a:ext cx="6209804" cy="3858071"/>
          </a:xfrm>
          <a:prstGeom prst="rect">
            <a:avLst/>
          </a:prstGeom>
        </p:spPr>
      </p:pic>
    </p:spTree>
    <p:extLst>
      <p:ext uri="{BB962C8B-B14F-4D97-AF65-F5344CB8AC3E}">
        <p14:creationId xmlns:p14="http://schemas.microsoft.com/office/powerpoint/2010/main" val="32992800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2E80D-063E-5C9D-61AA-8C6C5CBF0CE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B40BC82-5EFD-191D-BEB7-5280748A020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E6C6F3BC-D312-A618-299A-F2FFD8A78A6C}"/>
              </a:ext>
            </a:extLst>
          </p:cNvPr>
          <p:cNvSpPr txBox="1"/>
          <p:nvPr/>
        </p:nvSpPr>
        <p:spPr>
          <a:xfrm>
            <a:off x="0" y="456925"/>
            <a:ext cx="9144000" cy="3903504"/>
          </a:xfrm>
          <a:prstGeom prst="rect">
            <a:avLst/>
          </a:prstGeom>
          <a:noFill/>
        </p:spPr>
        <p:txBody>
          <a:bodyPr wrap="square">
            <a:spAutoFit/>
          </a:bodyPr>
          <a:lstStyle/>
          <a:p>
            <a:pPr>
              <a:lnSpc>
                <a:spcPct val="150000"/>
              </a:lnSpc>
              <a:buNone/>
            </a:pPr>
            <a:r>
              <a:rPr lang="en-US" sz="2800" b="1" dirty="0">
                <a:latin typeface="+mj-lt"/>
              </a:rPr>
              <a:t>Note</a:t>
            </a:r>
            <a:r>
              <a:rPr lang="en-US" sz="2800" dirty="0">
                <a:latin typeface="+mj-lt"/>
              </a:rPr>
              <a:t>:</a:t>
            </a:r>
          </a:p>
          <a:p>
            <a:pPr marL="752475" lvl="1" indent="-457200">
              <a:lnSpc>
                <a:spcPct val="150000"/>
              </a:lnSpc>
              <a:buFont typeface="Arial" panose="020B0604020202020204" pitchFamily="34" charset="0"/>
              <a:buChar char="•"/>
            </a:pPr>
            <a:r>
              <a:rPr lang="en-US" sz="2800" dirty="0">
                <a:latin typeface="+mj-lt"/>
              </a:rPr>
              <a:t>Laptop must be </a:t>
            </a:r>
            <a:r>
              <a:rPr lang="en-US" sz="2800" b="1" dirty="0">
                <a:latin typeface="+mj-lt"/>
              </a:rPr>
              <a:t>connected to the Internet</a:t>
            </a:r>
            <a:r>
              <a:rPr lang="en-US" sz="2800" dirty="0">
                <a:latin typeface="+mj-lt"/>
              </a:rPr>
              <a:t>.</a:t>
            </a:r>
          </a:p>
          <a:p>
            <a:pPr marL="752475" lvl="1" indent="-457200">
              <a:lnSpc>
                <a:spcPct val="150000"/>
              </a:lnSpc>
              <a:buFont typeface="Arial" panose="020B0604020202020204" pitchFamily="34" charset="0"/>
              <a:buChar char="•"/>
            </a:pPr>
            <a:r>
              <a:rPr lang="en-US" sz="2800" dirty="0">
                <a:latin typeface="+mj-lt"/>
              </a:rPr>
              <a:t>It doesn't use GPS exactly; it uses Wi-Fi or network positioning.</a:t>
            </a:r>
          </a:p>
          <a:p>
            <a:pPr marL="752475" lvl="1" indent="-457200">
              <a:lnSpc>
                <a:spcPct val="150000"/>
              </a:lnSpc>
              <a:buFont typeface="Arial" panose="020B0604020202020204" pitchFamily="34" charset="0"/>
              <a:buChar char="•"/>
            </a:pPr>
            <a:r>
              <a:rPr lang="en-US" sz="2800" dirty="0">
                <a:latin typeface="+mj-lt"/>
              </a:rPr>
              <a:t>Some premium laptops (e.g., Dell Latitude models) have </a:t>
            </a:r>
            <a:r>
              <a:rPr lang="en-US" sz="2800" b="1" dirty="0">
                <a:latin typeface="+mj-lt"/>
              </a:rPr>
              <a:t>built-in GPS chips</a:t>
            </a:r>
            <a:r>
              <a:rPr lang="en-US" sz="2800" dirty="0">
                <a:latin typeface="+mj-lt"/>
              </a:rPr>
              <a:t> for even better tracking.</a:t>
            </a:r>
          </a:p>
        </p:txBody>
      </p:sp>
    </p:spTree>
    <p:extLst>
      <p:ext uri="{BB962C8B-B14F-4D97-AF65-F5344CB8AC3E}">
        <p14:creationId xmlns:p14="http://schemas.microsoft.com/office/powerpoint/2010/main" val="41877942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AE41C-AE5C-C219-DB9E-83ACD65CB03E}"/>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1AD90AF-D7E3-FA17-8118-347FCEFB5046}"/>
              </a:ext>
            </a:extLst>
          </p:cNvPr>
          <p:cNvSpPr txBox="1"/>
          <p:nvPr/>
        </p:nvSpPr>
        <p:spPr>
          <a:xfrm>
            <a:off x="-1" y="-138579"/>
            <a:ext cx="9144000" cy="7135158"/>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Lock Screens When Leaving</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Why</a:t>
            </a:r>
            <a:r>
              <a:rPr kumimoji="0" lang="en-US" altLang="en-US" sz="2800" b="0" i="0" u="none" strike="noStrike" cap="none" normalizeH="0" baseline="0" dirty="0">
                <a:ln>
                  <a:noFill/>
                </a:ln>
                <a:solidFill>
                  <a:schemeClr val="tx1"/>
                </a:solidFill>
                <a:effectLst/>
                <a:latin typeface="+mj-lt"/>
              </a:rPr>
              <a:t>: If you leave your computer unlocked, </a:t>
            </a:r>
            <a:r>
              <a:rPr kumimoji="0" lang="en-US" altLang="en-US" sz="2800" b="1" i="0" u="none" strike="noStrike" cap="none" normalizeH="0" baseline="0" dirty="0">
                <a:ln>
                  <a:noFill/>
                </a:ln>
                <a:solidFill>
                  <a:schemeClr val="tx1"/>
                </a:solidFill>
                <a:effectLst/>
                <a:latin typeface="+mj-lt"/>
              </a:rPr>
              <a:t>anyone can access your data</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Quick Tip to Lock Instantly</a:t>
            </a:r>
            <a:r>
              <a:rPr kumimoji="0" lang="en-US" altLang="en-US" sz="2800" b="0" i="0" u="none" strike="noStrike" cap="none" normalizeH="0" baseline="0" dirty="0">
                <a:ln>
                  <a:noFill/>
                </a:ln>
                <a:solidFill>
                  <a:schemeClr val="tx1"/>
                </a:solidFill>
                <a:effectLst/>
                <a:latin typeface="+mj-lt"/>
              </a:rPr>
              <a:t>:</a:t>
            </a: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Press Windows Key + L when leaving your desk — it locks the screen immediately.</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Australian workplaces</a:t>
            </a:r>
            <a:br>
              <a:rPr kumimoji="0" lang="en-US" altLang="en-US" sz="2800" b="1"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 and universities</a:t>
            </a:r>
            <a:r>
              <a:rPr kumimoji="0" lang="en-US" altLang="en-US" sz="2800" b="0" i="0" u="none" strike="noStrike" cap="none" normalizeH="0" baseline="0" dirty="0">
                <a:ln>
                  <a:noFill/>
                </a:ln>
                <a:solidFill>
                  <a:schemeClr val="tx1"/>
                </a:solidFill>
                <a:effectLst/>
                <a:latin typeface="+mj-lt"/>
              </a:rPr>
              <a:t> often</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 have policies like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a:t>
            </a:r>
            <a:r>
              <a:rPr kumimoji="0" lang="en-US" altLang="en-US" sz="2800" b="1" i="0" u="none" strike="noStrike" cap="none" normalizeH="0" baseline="0" dirty="0">
                <a:ln>
                  <a:noFill/>
                </a:ln>
                <a:solidFill>
                  <a:schemeClr val="tx1"/>
                </a:solidFill>
                <a:effectLst/>
                <a:latin typeface="+mj-lt"/>
              </a:rPr>
              <a:t>Lock It or Lose It</a:t>
            </a:r>
            <a:r>
              <a:rPr kumimoji="0" lang="en-US" altLang="en-US" sz="2800" b="0" i="0" u="none" strike="noStrike" cap="none" normalizeH="0" baseline="0" dirty="0">
                <a:ln>
                  <a:noFill/>
                </a:ln>
                <a:solidFill>
                  <a:schemeClr val="tx1"/>
                </a:solidFill>
                <a:effectLst/>
                <a:latin typeface="+mj-lt"/>
              </a:rPr>
              <a:t>" to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prevent unauthorized access.</a:t>
            </a:r>
          </a:p>
        </p:txBody>
      </p:sp>
      <p:pic>
        <p:nvPicPr>
          <p:cNvPr id="6" name="Picture 5">
            <a:extLst>
              <a:ext uri="{FF2B5EF4-FFF2-40B4-BE49-F238E27FC236}">
                <a16:creationId xmlns:a16="http://schemas.microsoft.com/office/drawing/2014/main" id="{04C6F465-1388-205E-AD79-CEBA9625BBFA}"/>
              </a:ext>
            </a:extLst>
          </p:cNvPr>
          <p:cNvPicPr>
            <a:picLocks noChangeAspect="1"/>
          </p:cNvPicPr>
          <p:nvPr/>
        </p:nvPicPr>
        <p:blipFill>
          <a:blip r:embed="rId2"/>
          <a:stretch>
            <a:fillRect/>
          </a:stretch>
        </p:blipFill>
        <p:spPr>
          <a:xfrm>
            <a:off x="3855336" y="3642852"/>
            <a:ext cx="5288663" cy="2974873"/>
          </a:xfrm>
          <a:prstGeom prst="rect">
            <a:avLst/>
          </a:prstGeom>
        </p:spPr>
      </p:pic>
    </p:spTree>
    <p:extLst>
      <p:ext uri="{BB962C8B-B14F-4D97-AF65-F5344CB8AC3E}">
        <p14:creationId xmlns:p14="http://schemas.microsoft.com/office/powerpoint/2010/main" val="41861230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147D8-2710-A2DB-00CB-C909DBCE080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14D03B4-0036-129B-720B-7E2AFEBA77F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18954836-2871-6B21-F75E-BE4DFEB5930F}"/>
              </a:ext>
            </a:extLst>
          </p:cNvPr>
          <p:cNvSpPr txBox="1"/>
          <p:nvPr/>
        </p:nvSpPr>
        <p:spPr>
          <a:xfrm>
            <a:off x="0" y="456925"/>
            <a:ext cx="9144000" cy="671851"/>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on </a:t>
            </a:r>
            <a:r>
              <a:rPr kumimoji="0" lang="en-US" altLang="en-US" sz="2800" b="1" i="0" u="none" strike="noStrike" cap="none" normalizeH="0" baseline="0" dirty="0">
                <a:ln>
                  <a:noFill/>
                </a:ln>
                <a:solidFill>
                  <a:schemeClr val="tx1"/>
                </a:solidFill>
                <a:effectLst/>
                <a:latin typeface="+mj-lt"/>
              </a:rPr>
              <a:t>Find my device</a:t>
            </a:r>
            <a:endParaRPr kumimoji="0" lang="en-US" altLang="en-US" sz="2800" b="0" i="0" u="none" strike="noStrike" cap="none" normalizeH="0" baseline="0" dirty="0">
              <a:ln>
                <a:noFill/>
              </a:ln>
              <a:solidFill>
                <a:schemeClr val="tx1"/>
              </a:solidFill>
              <a:effectLst/>
              <a:latin typeface="+mj-lt"/>
            </a:endParaRPr>
          </a:p>
        </p:txBody>
      </p:sp>
      <p:pic>
        <p:nvPicPr>
          <p:cNvPr id="4" name="Picture 3">
            <a:extLst>
              <a:ext uri="{FF2B5EF4-FFF2-40B4-BE49-F238E27FC236}">
                <a16:creationId xmlns:a16="http://schemas.microsoft.com/office/drawing/2014/main" id="{89EF7D68-16E9-457C-5C72-A6A0BCAE0387}"/>
              </a:ext>
            </a:extLst>
          </p:cNvPr>
          <p:cNvPicPr>
            <a:picLocks noChangeAspect="1"/>
          </p:cNvPicPr>
          <p:nvPr/>
        </p:nvPicPr>
        <p:blipFill>
          <a:blip r:embed="rId2"/>
          <a:srcRect r="15833" b="7037"/>
          <a:stretch/>
        </p:blipFill>
        <p:spPr>
          <a:xfrm>
            <a:off x="533400" y="1484983"/>
            <a:ext cx="8648205" cy="5373018"/>
          </a:xfrm>
          <a:prstGeom prst="rect">
            <a:avLst/>
          </a:prstGeom>
        </p:spPr>
      </p:pic>
      <p:sp>
        <p:nvSpPr>
          <p:cNvPr id="3" name="Rectangle: Rounded Corners 2">
            <a:extLst>
              <a:ext uri="{FF2B5EF4-FFF2-40B4-BE49-F238E27FC236}">
                <a16:creationId xmlns:a16="http://schemas.microsoft.com/office/drawing/2014/main" id="{BDBDE4BE-1D00-F03D-DC40-E5CF5C6E5177}"/>
              </a:ext>
            </a:extLst>
          </p:cNvPr>
          <p:cNvSpPr/>
          <p:nvPr/>
        </p:nvSpPr>
        <p:spPr>
          <a:xfrm>
            <a:off x="6324600" y="3311014"/>
            <a:ext cx="1518284" cy="49898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129483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0ED91-83CD-42EE-9A92-4F2CE0FDD296}"/>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4254E7B5-2A65-D248-8F67-963A86FB4EDB}"/>
              </a:ext>
            </a:extLst>
          </p:cNvPr>
          <p:cNvPicPr>
            <a:picLocks noChangeAspect="1"/>
          </p:cNvPicPr>
          <p:nvPr/>
        </p:nvPicPr>
        <p:blipFill>
          <a:blip r:embed="rId2"/>
          <a:srcRect b="7037"/>
          <a:stretch/>
        </p:blipFill>
        <p:spPr>
          <a:xfrm>
            <a:off x="0" y="1763209"/>
            <a:ext cx="9144000" cy="4781550"/>
          </a:xfrm>
          <a:prstGeom prst="rect">
            <a:avLst/>
          </a:prstGeom>
        </p:spPr>
      </p:pic>
      <p:sp>
        <p:nvSpPr>
          <p:cNvPr id="2" name="object 2">
            <a:extLst>
              <a:ext uri="{FF2B5EF4-FFF2-40B4-BE49-F238E27FC236}">
                <a16:creationId xmlns:a16="http://schemas.microsoft.com/office/drawing/2014/main" id="{8544D87B-CD14-2099-4805-326CE1DCC132}"/>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329F4B53-B03C-8074-63BD-ABEA6EEECFDA}"/>
              </a:ext>
            </a:extLst>
          </p:cNvPr>
          <p:cNvSpPr txBox="1"/>
          <p:nvPr/>
        </p:nvSpPr>
        <p:spPr>
          <a:xfrm>
            <a:off x="0" y="456925"/>
            <a:ext cx="9144000" cy="1315425"/>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800" b="1" dirty="0">
                <a:latin typeface="+mj-lt"/>
              </a:rPr>
              <a:t>Location disabled”</a:t>
            </a:r>
            <a:r>
              <a:rPr lang="en-US" sz="2800" dirty="0">
                <a:latin typeface="+mj-lt"/>
              </a:rPr>
              <a:t> is because the </a:t>
            </a:r>
            <a:r>
              <a:rPr lang="en-US" sz="2800" b="1" dirty="0">
                <a:latin typeface="+mj-lt"/>
              </a:rPr>
              <a:t>location service is turned off</a:t>
            </a:r>
            <a:endParaRPr kumimoji="0" lang="en-US" altLang="en-US" sz="2800" b="0" i="0" u="none" strike="noStrike" cap="none" normalizeH="0" baseline="0" dirty="0">
              <a:ln>
                <a:noFill/>
              </a:ln>
              <a:solidFill>
                <a:schemeClr val="tx1"/>
              </a:solidFill>
              <a:effectLst/>
              <a:latin typeface="+mj-lt"/>
            </a:endParaRPr>
          </a:p>
        </p:txBody>
      </p:sp>
      <p:sp>
        <p:nvSpPr>
          <p:cNvPr id="3" name="Rectangle: Rounded Corners 2">
            <a:extLst>
              <a:ext uri="{FF2B5EF4-FFF2-40B4-BE49-F238E27FC236}">
                <a16:creationId xmlns:a16="http://schemas.microsoft.com/office/drawing/2014/main" id="{F6576724-EC3B-A038-30FF-137737E4E192}"/>
              </a:ext>
            </a:extLst>
          </p:cNvPr>
          <p:cNvSpPr/>
          <p:nvPr/>
        </p:nvSpPr>
        <p:spPr>
          <a:xfrm>
            <a:off x="4311804" y="6324599"/>
            <a:ext cx="1752600" cy="22015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38751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9A1448-5CA5-58E2-6B56-6F4683D93C9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268F0B5-2AB2-40F4-3809-1945F747BF6F}"/>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79DA167F-12B0-E67B-D9A7-20EDA1A97D1F}"/>
              </a:ext>
            </a:extLst>
          </p:cNvPr>
          <p:cNvSpPr txBox="1"/>
          <p:nvPr/>
        </p:nvSpPr>
        <p:spPr>
          <a:xfrm>
            <a:off x="0" y="609600"/>
            <a:ext cx="9144000"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1. Enable Location Services</a:t>
            </a: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Start → Open </a:t>
            </a:r>
            <a:r>
              <a:rPr kumimoji="0" lang="en-US" altLang="en-US" sz="2800" b="1" i="0" u="none" strike="noStrike" cap="none" normalizeH="0" baseline="0" dirty="0">
                <a:ln>
                  <a:noFill/>
                </a:ln>
                <a:solidFill>
                  <a:schemeClr val="tx1"/>
                </a:solidFill>
                <a:effectLst/>
                <a:latin typeface="+mj-lt"/>
              </a:rPr>
              <a:t>Settings</a:t>
            </a:r>
            <a:r>
              <a:rPr kumimoji="0" lang="en-US" altLang="en-US" sz="2800" b="0" i="0" u="none" strike="noStrike" cap="none" normalizeH="0" baseline="0" dirty="0">
                <a:ln>
                  <a:noFill/>
                </a:ln>
                <a:solidFill>
                  <a:schemeClr val="tx1"/>
                </a:solidFill>
                <a:effectLst/>
                <a:latin typeface="+mj-lt"/>
              </a:rPr>
              <a:t> ⚙️</a:t>
            </a: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Go to </a:t>
            </a:r>
            <a:r>
              <a:rPr kumimoji="0" lang="en-US" altLang="en-US" sz="2800" b="1" i="0" u="none" strike="noStrike" cap="none" normalizeH="0" baseline="0" dirty="0">
                <a:ln>
                  <a:noFill/>
                </a:ln>
                <a:solidFill>
                  <a:schemeClr val="tx1"/>
                </a:solidFill>
                <a:effectLst/>
                <a:latin typeface="+mj-lt"/>
              </a:rPr>
              <a:t>Privacy &amp; Security</a:t>
            </a:r>
            <a:r>
              <a:rPr kumimoji="0" lang="en-US" altLang="en-US" sz="2800" b="0" i="0" u="none" strike="noStrike" cap="none" normalizeH="0" baseline="0" dirty="0">
                <a:ln>
                  <a:noFill/>
                </a:ln>
                <a:solidFill>
                  <a:schemeClr val="tx1"/>
                </a:solidFill>
                <a:effectLst/>
                <a:latin typeface="+mj-lt"/>
              </a:rPr>
              <a:t> &gt; </a:t>
            </a:r>
            <a:r>
              <a:rPr kumimoji="0" lang="en-US" altLang="en-US" sz="2800" b="1" i="0" u="none" strike="noStrike" cap="none" normalizeH="0" baseline="0" dirty="0">
                <a:ln>
                  <a:noFill/>
                </a:ln>
                <a:solidFill>
                  <a:schemeClr val="tx1"/>
                </a:solidFill>
                <a:effectLst/>
                <a:latin typeface="+mj-lt"/>
              </a:rPr>
              <a:t>Location</a:t>
            </a:r>
            <a:endParaRPr kumimoji="0" lang="en-US" altLang="en-US" sz="2800" b="0" i="0" u="none" strike="noStrike" cap="none" normalizeH="0" baseline="0" dirty="0">
              <a:ln>
                <a:noFill/>
              </a:ln>
              <a:solidFill>
                <a:schemeClr val="tx1"/>
              </a:solidFill>
              <a:effectLst/>
              <a:latin typeface="+mj-lt"/>
            </a:endParaRP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Turn ON the </a:t>
            </a:r>
            <a:r>
              <a:rPr kumimoji="0" lang="en-US" altLang="en-US" sz="2800" b="1" i="0" u="none" strike="noStrike" cap="none" normalizeH="0" baseline="0" dirty="0">
                <a:ln>
                  <a:noFill/>
                </a:ln>
                <a:solidFill>
                  <a:schemeClr val="tx1"/>
                </a:solidFill>
                <a:effectLst/>
                <a:latin typeface="+mj-lt"/>
              </a:rPr>
              <a:t>Location Services</a:t>
            </a:r>
            <a:endParaRPr kumimoji="0" lang="en-US" altLang="en-US" sz="2800" b="0" i="0" u="none" strike="noStrike" cap="none" normalizeH="0" baseline="0" dirty="0">
              <a:ln>
                <a:noFill/>
              </a:ln>
              <a:solidFill>
                <a:schemeClr val="tx1"/>
              </a:solidFill>
              <a:effectLst/>
              <a:latin typeface="+mj-lt"/>
            </a:endParaRP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Scroll down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make sure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“Let apps access </a:t>
            </a:r>
            <a:br>
              <a:rPr kumimoji="0" lang="en-US" altLang="en-US" sz="2800" b="1"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your location”</a:t>
            </a:r>
            <a:r>
              <a:rPr kumimoji="0" lang="en-US" altLang="en-US" sz="2800" b="0" i="0" u="none" strike="noStrike" cap="none" normalizeH="0" baseline="0" dirty="0">
                <a:ln>
                  <a:noFill/>
                </a:ln>
                <a:solidFill>
                  <a:schemeClr val="tx1"/>
                </a:solidFill>
                <a:effectLst/>
                <a:latin typeface="+mj-lt"/>
              </a:rPr>
              <a:t>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is also ON</a:t>
            </a:r>
          </a:p>
        </p:txBody>
      </p:sp>
      <p:pic>
        <p:nvPicPr>
          <p:cNvPr id="7" name="Picture 6">
            <a:extLst>
              <a:ext uri="{FF2B5EF4-FFF2-40B4-BE49-F238E27FC236}">
                <a16:creationId xmlns:a16="http://schemas.microsoft.com/office/drawing/2014/main" id="{4FA3984F-A560-B410-6C36-1B0C537122CD}"/>
              </a:ext>
            </a:extLst>
          </p:cNvPr>
          <p:cNvPicPr>
            <a:picLocks noChangeAspect="1"/>
          </p:cNvPicPr>
          <p:nvPr/>
        </p:nvPicPr>
        <p:blipFill>
          <a:blip r:embed="rId2"/>
          <a:srcRect r="23333" b="5555"/>
          <a:stretch/>
        </p:blipFill>
        <p:spPr>
          <a:xfrm>
            <a:off x="3645646" y="3048000"/>
            <a:ext cx="5498353" cy="3810000"/>
          </a:xfrm>
          <a:prstGeom prst="rect">
            <a:avLst/>
          </a:prstGeom>
        </p:spPr>
      </p:pic>
      <p:sp>
        <p:nvSpPr>
          <p:cNvPr id="8" name="Rectangle: Rounded Corners 7">
            <a:extLst>
              <a:ext uri="{FF2B5EF4-FFF2-40B4-BE49-F238E27FC236}">
                <a16:creationId xmlns:a16="http://schemas.microsoft.com/office/drawing/2014/main" id="{5186FC39-368A-CDA5-A21E-2A617748D35B}"/>
              </a:ext>
            </a:extLst>
          </p:cNvPr>
          <p:cNvSpPr/>
          <p:nvPr/>
        </p:nvSpPr>
        <p:spPr>
          <a:xfrm>
            <a:off x="5181600" y="5486401"/>
            <a:ext cx="2133600" cy="30479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45063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7489" y="624585"/>
            <a:ext cx="2129790" cy="574040"/>
          </a:xfrm>
          <a:prstGeom prst="rect">
            <a:avLst/>
          </a:prstGeom>
        </p:spPr>
        <p:txBody>
          <a:bodyPr vert="horz" wrap="square" lIns="0" tIns="12700" rIns="0" bIns="0" rtlCol="0">
            <a:spAutoFit/>
          </a:bodyPr>
          <a:lstStyle/>
          <a:p>
            <a:pPr marL="12700">
              <a:lnSpc>
                <a:spcPct val="100000"/>
              </a:lnSpc>
              <a:spcBef>
                <a:spcPts val="100"/>
              </a:spcBef>
            </a:pPr>
            <a:r>
              <a:rPr sz="3600" spc="-10" dirty="0">
                <a:solidFill>
                  <a:srgbClr val="DA0012"/>
                </a:solidFill>
                <a:latin typeface="Calibri"/>
                <a:cs typeface="Calibri"/>
              </a:rPr>
              <a:t>References</a:t>
            </a:r>
            <a:endParaRPr sz="3600">
              <a:latin typeface="Calibri"/>
              <a:cs typeface="Calibri"/>
            </a:endParaRPr>
          </a:p>
        </p:txBody>
      </p:sp>
      <p:sp>
        <p:nvSpPr>
          <p:cNvPr id="3" name="object 3"/>
          <p:cNvSpPr txBox="1"/>
          <p:nvPr/>
        </p:nvSpPr>
        <p:spPr>
          <a:xfrm>
            <a:off x="510336" y="1670431"/>
            <a:ext cx="6075045" cy="2159000"/>
          </a:xfrm>
          <a:prstGeom prst="rect">
            <a:avLst/>
          </a:prstGeom>
        </p:spPr>
        <p:txBody>
          <a:bodyPr vert="horz" wrap="square" lIns="0" tIns="13335" rIns="0" bIns="0" rtlCol="0">
            <a:spAutoFit/>
          </a:bodyPr>
          <a:lstStyle/>
          <a:p>
            <a:pPr marL="12700">
              <a:lnSpc>
                <a:spcPct val="100000"/>
              </a:lnSpc>
              <a:spcBef>
                <a:spcPts val="105"/>
              </a:spcBef>
            </a:pPr>
            <a:r>
              <a:rPr sz="2000" dirty="0">
                <a:solidFill>
                  <a:srgbClr val="3C3935"/>
                </a:solidFill>
                <a:latin typeface="Arial"/>
                <a:cs typeface="Arial"/>
              </a:rPr>
              <a:t>This</a:t>
            </a:r>
            <a:r>
              <a:rPr sz="2000" spc="-40" dirty="0">
                <a:solidFill>
                  <a:srgbClr val="3C3935"/>
                </a:solidFill>
                <a:latin typeface="Arial"/>
                <a:cs typeface="Arial"/>
              </a:rPr>
              <a:t> </a:t>
            </a:r>
            <a:r>
              <a:rPr sz="2000" dirty="0">
                <a:solidFill>
                  <a:srgbClr val="3C3935"/>
                </a:solidFill>
                <a:latin typeface="Arial"/>
                <a:cs typeface="Arial"/>
              </a:rPr>
              <a:t>lecture</a:t>
            </a:r>
            <a:r>
              <a:rPr sz="2000" spc="-50" dirty="0">
                <a:solidFill>
                  <a:srgbClr val="3C3935"/>
                </a:solidFill>
                <a:latin typeface="Arial"/>
                <a:cs typeface="Arial"/>
              </a:rPr>
              <a:t> </a:t>
            </a:r>
            <a:r>
              <a:rPr sz="2000" dirty="0">
                <a:solidFill>
                  <a:srgbClr val="3C3935"/>
                </a:solidFill>
                <a:latin typeface="Arial"/>
                <a:cs typeface="Arial"/>
              </a:rPr>
              <a:t>is</a:t>
            </a:r>
            <a:r>
              <a:rPr sz="2000" spc="-25" dirty="0">
                <a:solidFill>
                  <a:srgbClr val="3C3935"/>
                </a:solidFill>
                <a:latin typeface="Arial"/>
                <a:cs typeface="Arial"/>
              </a:rPr>
              <a:t> </a:t>
            </a:r>
            <a:r>
              <a:rPr sz="2000" dirty="0">
                <a:solidFill>
                  <a:srgbClr val="3C3935"/>
                </a:solidFill>
                <a:latin typeface="Arial"/>
                <a:cs typeface="Arial"/>
              </a:rPr>
              <a:t>based</a:t>
            </a:r>
            <a:r>
              <a:rPr sz="2000" spc="-45" dirty="0">
                <a:solidFill>
                  <a:srgbClr val="3C3935"/>
                </a:solidFill>
                <a:latin typeface="Arial"/>
                <a:cs typeface="Arial"/>
              </a:rPr>
              <a:t> </a:t>
            </a:r>
            <a:r>
              <a:rPr sz="2000" spc="-25" dirty="0">
                <a:solidFill>
                  <a:srgbClr val="3C3935"/>
                </a:solidFill>
                <a:latin typeface="Arial"/>
                <a:cs typeface="Arial"/>
              </a:rPr>
              <a:t>on</a:t>
            </a:r>
            <a:endParaRPr sz="2000">
              <a:latin typeface="Arial"/>
              <a:cs typeface="Arial"/>
            </a:endParaRPr>
          </a:p>
          <a:p>
            <a:pPr>
              <a:lnSpc>
                <a:spcPct val="100000"/>
              </a:lnSpc>
              <a:spcBef>
                <a:spcPts val="675"/>
              </a:spcBef>
            </a:pPr>
            <a:endParaRPr sz="2000">
              <a:latin typeface="Arial"/>
              <a:cs typeface="Arial"/>
            </a:endParaRPr>
          </a:p>
          <a:p>
            <a:pPr marL="1014094">
              <a:lnSpc>
                <a:spcPct val="100000"/>
              </a:lnSpc>
            </a:pPr>
            <a:r>
              <a:rPr sz="2400" dirty="0">
                <a:latin typeface="Arial"/>
                <a:cs typeface="Arial"/>
              </a:rPr>
              <a:t>CISCO</a:t>
            </a:r>
            <a:r>
              <a:rPr sz="2400" spc="-125" dirty="0">
                <a:latin typeface="Arial"/>
                <a:cs typeface="Arial"/>
              </a:rPr>
              <a:t> </a:t>
            </a:r>
            <a:r>
              <a:rPr sz="2400" dirty="0">
                <a:latin typeface="Arial"/>
                <a:cs typeface="Arial"/>
              </a:rPr>
              <a:t>Cybersecurity</a:t>
            </a:r>
            <a:r>
              <a:rPr sz="2400" spc="-120" dirty="0">
                <a:latin typeface="Arial"/>
                <a:cs typeface="Arial"/>
              </a:rPr>
              <a:t> </a:t>
            </a:r>
            <a:r>
              <a:rPr sz="2400" dirty="0">
                <a:latin typeface="Arial"/>
                <a:cs typeface="Arial"/>
              </a:rPr>
              <a:t>Essentials</a:t>
            </a:r>
            <a:r>
              <a:rPr sz="2400" spc="-120" dirty="0">
                <a:latin typeface="Arial"/>
                <a:cs typeface="Arial"/>
              </a:rPr>
              <a:t> </a:t>
            </a:r>
            <a:r>
              <a:rPr sz="2400" spc="-20" dirty="0">
                <a:latin typeface="Arial"/>
                <a:cs typeface="Arial"/>
              </a:rPr>
              <a:t>v1.0</a:t>
            </a:r>
            <a:endParaRPr sz="2400">
              <a:latin typeface="Arial"/>
              <a:cs typeface="Arial"/>
            </a:endParaRPr>
          </a:p>
          <a:p>
            <a:pPr marL="1014094">
              <a:lnSpc>
                <a:spcPct val="100000"/>
              </a:lnSpc>
              <a:spcBef>
                <a:spcPts val="1090"/>
              </a:spcBef>
            </a:pPr>
            <a:r>
              <a:rPr sz="2000" dirty="0">
                <a:latin typeface="Arial"/>
                <a:cs typeface="Arial"/>
              </a:rPr>
              <a:t>Chapter</a:t>
            </a:r>
            <a:r>
              <a:rPr sz="2000" spc="-50" dirty="0">
                <a:latin typeface="Arial"/>
                <a:cs typeface="Arial"/>
              </a:rPr>
              <a:t> </a:t>
            </a:r>
            <a:r>
              <a:rPr sz="2000" dirty="0">
                <a:latin typeface="Arial"/>
                <a:cs typeface="Arial"/>
              </a:rPr>
              <a:t>7:</a:t>
            </a:r>
            <a:r>
              <a:rPr sz="2000" spc="-40" dirty="0">
                <a:latin typeface="Arial"/>
                <a:cs typeface="Arial"/>
              </a:rPr>
              <a:t> </a:t>
            </a:r>
            <a:r>
              <a:rPr sz="2000" dirty="0">
                <a:latin typeface="Arial"/>
                <a:cs typeface="Arial"/>
              </a:rPr>
              <a:t>Protecting</a:t>
            </a:r>
            <a:r>
              <a:rPr sz="2000" spc="-50" dirty="0">
                <a:latin typeface="Arial"/>
                <a:cs typeface="Arial"/>
              </a:rPr>
              <a:t> </a:t>
            </a:r>
            <a:r>
              <a:rPr sz="2000" dirty="0">
                <a:latin typeface="Arial"/>
                <a:cs typeface="Arial"/>
              </a:rPr>
              <a:t>a</a:t>
            </a:r>
            <a:r>
              <a:rPr sz="2000" spc="-35" dirty="0">
                <a:latin typeface="Arial"/>
                <a:cs typeface="Arial"/>
              </a:rPr>
              <a:t> </a:t>
            </a:r>
            <a:r>
              <a:rPr sz="2000" dirty="0">
                <a:latin typeface="Arial"/>
                <a:cs typeface="Arial"/>
              </a:rPr>
              <a:t>CS</a:t>
            </a:r>
            <a:r>
              <a:rPr sz="2000" spc="-20" dirty="0">
                <a:latin typeface="Arial"/>
                <a:cs typeface="Arial"/>
              </a:rPr>
              <a:t> </a:t>
            </a:r>
            <a:r>
              <a:rPr sz="2000" spc="-10" dirty="0">
                <a:latin typeface="Arial"/>
                <a:cs typeface="Arial"/>
              </a:rPr>
              <a:t>Domain</a:t>
            </a:r>
            <a:endParaRPr sz="2000">
              <a:latin typeface="Arial"/>
              <a:cs typeface="Arial"/>
            </a:endParaRPr>
          </a:p>
          <a:p>
            <a:pPr>
              <a:lnSpc>
                <a:spcPct val="100000"/>
              </a:lnSpc>
              <a:spcBef>
                <a:spcPts val="585"/>
              </a:spcBef>
            </a:pPr>
            <a:endParaRPr sz="2000">
              <a:latin typeface="Arial"/>
              <a:cs typeface="Arial"/>
            </a:endParaRPr>
          </a:p>
          <a:p>
            <a:pPr marL="1521460">
              <a:lnSpc>
                <a:spcPct val="100000"/>
              </a:lnSpc>
            </a:pPr>
            <a:r>
              <a:rPr sz="1800" dirty="0">
                <a:solidFill>
                  <a:srgbClr val="790F0F"/>
                </a:solidFill>
                <a:latin typeface="Arial"/>
                <a:cs typeface="Arial"/>
              </a:rPr>
              <a:t>CISCO</a:t>
            </a:r>
            <a:r>
              <a:rPr sz="1800" spc="-30" dirty="0">
                <a:solidFill>
                  <a:srgbClr val="790F0F"/>
                </a:solidFill>
                <a:latin typeface="Arial"/>
                <a:cs typeface="Arial"/>
              </a:rPr>
              <a:t> </a:t>
            </a:r>
            <a:r>
              <a:rPr sz="1800" dirty="0">
                <a:solidFill>
                  <a:srgbClr val="790F0F"/>
                </a:solidFill>
                <a:latin typeface="Arial"/>
                <a:cs typeface="Arial"/>
              </a:rPr>
              <a:t>material</a:t>
            </a:r>
            <a:r>
              <a:rPr sz="1800" spc="-15" dirty="0">
                <a:solidFill>
                  <a:srgbClr val="790F0F"/>
                </a:solidFill>
                <a:latin typeface="Arial"/>
                <a:cs typeface="Arial"/>
              </a:rPr>
              <a:t> </a:t>
            </a:r>
            <a:r>
              <a:rPr sz="1800" dirty="0">
                <a:solidFill>
                  <a:srgbClr val="790F0F"/>
                </a:solidFill>
                <a:latin typeface="Arial"/>
                <a:cs typeface="Arial"/>
              </a:rPr>
              <a:t>are</a:t>
            </a:r>
            <a:r>
              <a:rPr sz="1800" spc="-35" dirty="0">
                <a:solidFill>
                  <a:srgbClr val="790F0F"/>
                </a:solidFill>
                <a:latin typeface="Arial"/>
                <a:cs typeface="Arial"/>
              </a:rPr>
              <a:t> </a:t>
            </a:r>
            <a:r>
              <a:rPr sz="1800" dirty="0">
                <a:solidFill>
                  <a:srgbClr val="790F0F"/>
                </a:solidFill>
                <a:latin typeface="Arial"/>
                <a:cs typeface="Arial"/>
              </a:rPr>
              <a:t>used</a:t>
            </a:r>
            <a:r>
              <a:rPr sz="1800" spc="-20" dirty="0">
                <a:solidFill>
                  <a:srgbClr val="790F0F"/>
                </a:solidFill>
                <a:latin typeface="Arial"/>
                <a:cs typeface="Arial"/>
              </a:rPr>
              <a:t> </a:t>
            </a:r>
            <a:r>
              <a:rPr sz="1800" dirty="0">
                <a:solidFill>
                  <a:srgbClr val="790F0F"/>
                </a:solidFill>
                <a:latin typeface="Arial"/>
                <a:cs typeface="Arial"/>
              </a:rPr>
              <a:t>with</a:t>
            </a:r>
            <a:r>
              <a:rPr sz="1800" spc="5" dirty="0">
                <a:solidFill>
                  <a:srgbClr val="790F0F"/>
                </a:solidFill>
                <a:latin typeface="Arial"/>
                <a:cs typeface="Arial"/>
              </a:rPr>
              <a:t> </a:t>
            </a:r>
            <a:r>
              <a:rPr sz="1800" spc="-10" dirty="0">
                <a:solidFill>
                  <a:srgbClr val="790F0F"/>
                </a:solidFill>
                <a:latin typeface="Arial"/>
                <a:cs typeface="Arial"/>
              </a:rPr>
              <a:t>permission.</a:t>
            </a:r>
            <a:endParaRPr sz="1800">
              <a:latin typeface="Arial"/>
              <a:cs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DDA99-A1B2-4679-14EB-029419D1C08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C6534A3-99EC-E893-AF3A-71F1DBD0599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D3B11A11-5DF8-D5F8-2A67-DD1E06F68C7E}"/>
              </a:ext>
            </a:extLst>
          </p:cNvPr>
          <p:cNvSpPr txBox="1"/>
          <p:nvPr/>
        </p:nvSpPr>
        <p:spPr>
          <a:xfrm>
            <a:off x="0" y="609600"/>
            <a:ext cx="9144000"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1. Enable Location Services</a:t>
            </a: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Click Start → Open </a:t>
            </a:r>
            <a:r>
              <a:rPr kumimoji="0" lang="en-US" altLang="en-US" sz="2800" b="1" i="0" u="none" strike="noStrike" cap="none" normalizeH="0" baseline="0" dirty="0">
                <a:ln>
                  <a:noFill/>
                </a:ln>
                <a:solidFill>
                  <a:schemeClr val="tx1"/>
                </a:solidFill>
                <a:effectLst/>
                <a:latin typeface="+mj-lt"/>
              </a:rPr>
              <a:t>Settings</a:t>
            </a:r>
            <a:r>
              <a:rPr kumimoji="0" lang="en-US" altLang="en-US" sz="2800" b="0" i="0" u="none" strike="noStrike" cap="none" normalizeH="0" baseline="0" dirty="0">
                <a:ln>
                  <a:noFill/>
                </a:ln>
                <a:solidFill>
                  <a:schemeClr val="tx1"/>
                </a:solidFill>
                <a:effectLst/>
                <a:latin typeface="+mj-lt"/>
              </a:rPr>
              <a:t> ⚙️</a:t>
            </a: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Go to </a:t>
            </a:r>
            <a:r>
              <a:rPr kumimoji="0" lang="en-US" altLang="en-US" sz="2800" b="1" i="0" u="none" strike="noStrike" cap="none" normalizeH="0" baseline="0" dirty="0">
                <a:ln>
                  <a:noFill/>
                </a:ln>
                <a:solidFill>
                  <a:schemeClr val="tx1"/>
                </a:solidFill>
                <a:effectLst/>
                <a:latin typeface="+mj-lt"/>
              </a:rPr>
              <a:t>Privacy &amp; Security</a:t>
            </a:r>
            <a:r>
              <a:rPr kumimoji="0" lang="en-US" altLang="en-US" sz="2800" b="0" i="0" u="none" strike="noStrike" cap="none" normalizeH="0" baseline="0" dirty="0">
                <a:ln>
                  <a:noFill/>
                </a:ln>
                <a:solidFill>
                  <a:schemeClr val="tx1"/>
                </a:solidFill>
                <a:effectLst/>
                <a:latin typeface="+mj-lt"/>
              </a:rPr>
              <a:t> &gt; </a:t>
            </a:r>
            <a:r>
              <a:rPr kumimoji="0" lang="en-US" altLang="en-US" sz="2800" b="1" i="0" u="none" strike="noStrike" cap="none" normalizeH="0" baseline="0" dirty="0">
                <a:ln>
                  <a:noFill/>
                </a:ln>
                <a:solidFill>
                  <a:schemeClr val="tx1"/>
                </a:solidFill>
                <a:effectLst/>
                <a:latin typeface="+mj-lt"/>
              </a:rPr>
              <a:t>Location</a:t>
            </a:r>
            <a:endParaRPr kumimoji="0" lang="en-US" altLang="en-US" sz="2800" b="0" i="0" u="none" strike="noStrike" cap="none" normalizeH="0" baseline="0" dirty="0">
              <a:ln>
                <a:noFill/>
              </a:ln>
              <a:solidFill>
                <a:schemeClr val="tx1"/>
              </a:solidFill>
              <a:effectLst/>
              <a:latin typeface="+mj-lt"/>
            </a:endParaRP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Turn ON the </a:t>
            </a:r>
            <a:r>
              <a:rPr kumimoji="0" lang="en-US" altLang="en-US" sz="2800" b="1" i="0" u="none" strike="noStrike" cap="none" normalizeH="0" baseline="0" dirty="0">
                <a:ln>
                  <a:noFill/>
                </a:ln>
                <a:solidFill>
                  <a:schemeClr val="tx1"/>
                </a:solidFill>
                <a:effectLst/>
                <a:latin typeface="+mj-lt"/>
              </a:rPr>
              <a:t>Location Services</a:t>
            </a:r>
            <a:endParaRPr kumimoji="0" lang="en-US" altLang="en-US" sz="2800" b="0" i="0" u="none" strike="noStrike" cap="none" normalizeH="0" baseline="0" dirty="0">
              <a:ln>
                <a:noFill/>
              </a:ln>
              <a:solidFill>
                <a:schemeClr val="tx1"/>
              </a:solidFill>
              <a:effectLst/>
              <a:latin typeface="+mj-lt"/>
            </a:endParaRPr>
          </a:p>
          <a:p>
            <a:pPr marL="758825" lvl="1" indent="-514350" algn="l" rtl="0" eaLnBrk="0" fontAlgn="base" hangingPunct="0">
              <a:lnSpc>
                <a:spcPct val="150000"/>
              </a:lnSpc>
              <a:spcBef>
                <a:spcPct val="0"/>
              </a:spcBef>
              <a:spcAft>
                <a:spcPct val="0"/>
              </a:spcAft>
              <a:buFont typeface="+mj-lt"/>
              <a:buAutoNum type="arabicPeriod"/>
            </a:pPr>
            <a:r>
              <a:rPr kumimoji="0" lang="en-US" altLang="en-US" sz="2800" b="0" i="0" u="none" strike="noStrike" cap="none" normalizeH="0" baseline="0" dirty="0">
                <a:ln>
                  <a:noFill/>
                </a:ln>
                <a:solidFill>
                  <a:schemeClr val="tx1"/>
                </a:solidFill>
                <a:effectLst/>
                <a:latin typeface="+mj-lt"/>
              </a:rPr>
              <a:t>Scroll down and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make sure </a:t>
            </a:r>
            <a:br>
              <a:rPr kumimoji="0" lang="en-US" altLang="en-US" sz="2800" b="0"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“Let apps access </a:t>
            </a:r>
            <a:br>
              <a:rPr kumimoji="0" lang="en-US" altLang="en-US" sz="2800" b="1" i="0" u="none" strike="noStrike" cap="none" normalizeH="0" baseline="0" dirty="0">
                <a:ln>
                  <a:noFill/>
                </a:ln>
                <a:solidFill>
                  <a:schemeClr val="tx1"/>
                </a:solidFill>
                <a:effectLst/>
                <a:latin typeface="+mj-lt"/>
              </a:rPr>
            </a:br>
            <a:r>
              <a:rPr kumimoji="0" lang="en-US" altLang="en-US" sz="2800" b="1" i="0" u="none" strike="noStrike" cap="none" normalizeH="0" baseline="0" dirty="0">
                <a:ln>
                  <a:noFill/>
                </a:ln>
                <a:solidFill>
                  <a:schemeClr val="tx1"/>
                </a:solidFill>
                <a:effectLst/>
                <a:latin typeface="+mj-lt"/>
              </a:rPr>
              <a:t>your location”</a:t>
            </a:r>
            <a:r>
              <a:rPr kumimoji="0" lang="en-US" altLang="en-US" sz="2800" b="0" i="0" u="none" strike="noStrike" cap="none" normalizeH="0" baseline="0" dirty="0">
                <a:ln>
                  <a:noFill/>
                </a:ln>
                <a:solidFill>
                  <a:schemeClr val="tx1"/>
                </a:solidFill>
                <a:effectLst/>
                <a:latin typeface="+mj-lt"/>
              </a:rPr>
              <a:t> </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is also ON</a:t>
            </a:r>
          </a:p>
        </p:txBody>
      </p:sp>
      <p:pic>
        <p:nvPicPr>
          <p:cNvPr id="4" name="Picture 3">
            <a:extLst>
              <a:ext uri="{FF2B5EF4-FFF2-40B4-BE49-F238E27FC236}">
                <a16:creationId xmlns:a16="http://schemas.microsoft.com/office/drawing/2014/main" id="{44D9A15B-9BED-56F5-CC58-2B3E13948C2E}"/>
              </a:ext>
            </a:extLst>
          </p:cNvPr>
          <p:cNvPicPr>
            <a:picLocks noChangeAspect="1"/>
          </p:cNvPicPr>
          <p:nvPr/>
        </p:nvPicPr>
        <p:blipFill>
          <a:blip r:embed="rId2"/>
          <a:srcRect l="23333" t="72222" r="10000" b="18889"/>
          <a:stretch/>
        </p:blipFill>
        <p:spPr>
          <a:xfrm>
            <a:off x="3048000" y="4114800"/>
            <a:ext cx="6096000" cy="457200"/>
          </a:xfrm>
          <a:prstGeom prst="rect">
            <a:avLst/>
          </a:prstGeom>
        </p:spPr>
      </p:pic>
      <p:sp>
        <p:nvSpPr>
          <p:cNvPr id="8" name="Rectangle: Rounded Corners 7">
            <a:extLst>
              <a:ext uri="{FF2B5EF4-FFF2-40B4-BE49-F238E27FC236}">
                <a16:creationId xmlns:a16="http://schemas.microsoft.com/office/drawing/2014/main" id="{505A4A10-CE40-BCE6-45D0-CF89D97B3C01}"/>
              </a:ext>
            </a:extLst>
          </p:cNvPr>
          <p:cNvSpPr/>
          <p:nvPr/>
        </p:nvSpPr>
        <p:spPr>
          <a:xfrm>
            <a:off x="8077200" y="4114800"/>
            <a:ext cx="838200" cy="457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516635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0F8ABD-6587-3D4E-69A3-98926869801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8C9D6F2-963D-4088-EA2F-56B723CF6874}"/>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A9C55736-B64D-7D74-850F-1F3E070D7F93}"/>
              </a:ext>
            </a:extLst>
          </p:cNvPr>
          <p:cNvSpPr txBox="1"/>
          <p:nvPr/>
        </p:nvSpPr>
        <p:spPr>
          <a:xfrm>
            <a:off x="0" y="609600"/>
            <a:ext cx="9144000" cy="3903504"/>
          </a:xfrm>
          <a:prstGeom prst="rect">
            <a:avLst/>
          </a:prstGeom>
          <a:noFill/>
        </p:spPr>
        <p:txBody>
          <a:bodyPr wrap="square">
            <a:spAutoFit/>
          </a:bodyPr>
          <a:lstStyle/>
          <a:p>
            <a:pPr>
              <a:lnSpc>
                <a:spcPct val="150000"/>
              </a:lnSpc>
              <a:buNone/>
            </a:pPr>
            <a:r>
              <a:rPr lang="en-US" sz="2800" b="1" dirty="0">
                <a:latin typeface="+mj-lt"/>
              </a:rPr>
              <a:t>2. Enable “Find My Device”</a:t>
            </a:r>
          </a:p>
          <a:p>
            <a:pPr marL="758825" lvl="1" indent="-514350">
              <a:lnSpc>
                <a:spcPct val="150000"/>
              </a:lnSpc>
              <a:buFont typeface="+mj-lt"/>
              <a:buAutoNum type="arabicPeriod"/>
            </a:pPr>
            <a:r>
              <a:rPr lang="en-US" sz="2800" dirty="0">
                <a:latin typeface="+mj-lt"/>
              </a:rPr>
              <a:t>Still in </a:t>
            </a:r>
            <a:r>
              <a:rPr lang="en-US" sz="2800" b="1" dirty="0">
                <a:latin typeface="+mj-lt"/>
              </a:rPr>
              <a:t>Settings</a:t>
            </a:r>
            <a:r>
              <a:rPr lang="en-US" sz="2800" dirty="0">
                <a:latin typeface="+mj-lt"/>
              </a:rPr>
              <a:t> &gt; Go to </a:t>
            </a:r>
            <a:r>
              <a:rPr lang="en-US" sz="2800" b="1" dirty="0">
                <a:latin typeface="+mj-lt"/>
              </a:rPr>
              <a:t>Privacy &amp; Security</a:t>
            </a:r>
            <a:endParaRPr lang="en-US" sz="2800" dirty="0">
              <a:latin typeface="+mj-lt"/>
            </a:endParaRPr>
          </a:p>
          <a:p>
            <a:pPr marL="758825" lvl="1" indent="-514350">
              <a:lnSpc>
                <a:spcPct val="150000"/>
              </a:lnSpc>
              <a:buFont typeface="+mj-lt"/>
              <a:buAutoNum type="arabicPeriod"/>
            </a:pPr>
            <a:r>
              <a:rPr lang="en-US" sz="2800" dirty="0">
                <a:latin typeface="+mj-lt"/>
              </a:rPr>
              <a:t>Click </a:t>
            </a:r>
            <a:r>
              <a:rPr lang="en-US" sz="2800" b="1" dirty="0">
                <a:latin typeface="+mj-lt"/>
              </a:rPr>
              <a:t>Find my device</a:t>
            </a:r>
            <a:endParaRPr lang="en-US" sz="2800" dirty="0">
              <a:latin typeface="+mj-lt"/>
            </a:endParaRPr>
          </a:p>
          <a:p>
            <a:pPr marL="758825" lvl="1" indent="-514350">
              <a:lnSpc>
                <a:spcPct val="150000"/>
              </a:lnSpc>
              <a:buFont typeface="+mj-lt"/>
              <a:buAutoNum type="arabicPeriod"/>
            </a:pPr>
            <a:r>
              <a:rPr lang="en-US" sz="2800" dirty="0">
                <a:latin typeface="+mj-lt"/>
              </a:rPr>
              <a:t>Toggle </a:t>
            </a:r>
            <a:r>
              <a:rPr lang="en-US" sz="2800" b="1" dirty="0">
                <a:latin typeface="+mj-lt"/>
              </a:rPr>
              <a:t>Find my device = ON</a:t>
            </a:r>
            <a:endParaRPr lang="en-US" sz="2800" dirty="0">
              <a:latin typeface="+mj-lt"/>
            </a:endParaRPr>
          </a:p>
          <a:p>
            <a:pPr marL="758825" lvl="1" indent="-514350">
              <a:lnSpc>
                <a:spcPct val="150000"/>
              </a:lnSpc>
              <a:buFont typeface="+mj-lt"/>
              <a:buAutoNum type="arabicPeriod"/>
            </a:pPr>
            <a:r>
              <a:rPr lang="en-US" sz="2800" dirty="0">
                <a:latin typeface="+mj-lt"/>
              </a:rPr>
              <a:t>It will ask you to </a:t>
            </a:r>
            <a:r>
              <a:rPr lang="en-US" sz="2800" b="1" dirty="0">
                <a:latin typeface="+mj-lt"/>
              </a:rPr>
              <a:t>sign into your Microsoft account</a:t>
            </a:r>
            <a:r>
              <a:rPr lang="en-US" sz="2800" dirty="0">
                <a:latin typeface="+mj-lt"/>
              </a:rPr>
              <a:t> (if not already)</a:t>
            </a:r>
          </a:p>
        </p:txBody>
      </p:sp>
      <p:pic>
        <p:nvPicPr>
          <p:cNvPr id="6" name="Picture 5">
            <a:extLst>
              <a:ext uri="{FF2B5EF4-FFF2-40B4-BE49-F238E27FC236}">
                <a16:creationId xmlns:a16="http://schemas.microsoft.com/office/drawing/2014/main" id="{6E659830-BBD6-E00C-5795-26E4B6B36A87}"/>
              </a:ext>
            </a:extLst>
          </p:cNvPr>
          <p:cNvPicPr>
            <a:picLocks noChangeAspect="1"/>
          </p:cNvPicPr>
          <p:nvPr/>
        </p:nvPicPr>
        <p:blipFill>
          <a:blip r:embed="rId2"/>
          <a:srcRect b="61852"/>
          <a:stretch/>
        </p:blipFill>
        <p:spPr>
          <a:xfrm>
            <a:off x="27878" y="4679634"/>
            <a:ext cx="9144000" cy="1962150"/>
          </a:xfrm>
          <a:prstGeom prst="rect">
            <a:avLst/>
          </a:prstGeom>
        </p:spPr>
      </p:pic>
    </p:spTree>
    <p:extLst>
      <p:ext uri="{BB962C8B-B14F-4D97-AF65-F5344CB8AC3E}">
        <p14:creationId xmlns:p14="http://schemas.microsoft.com/office/powerpoint/2010/main" val="19089267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FAE2C-0513-2457-4CC8-7BC85671BA7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3FCA0F7-1A04-FE98-2A57-5A95551AE365}"/>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Physical Protection</a:t>
            </a:r>
            <a:endParaRPr lang="en-US" sz="2800" dirty="0"/>
          </a:p>
        </p:txBody>
      </p:sp>
      <p:sp>
        <p:nvSpPr>
          <p:cNvPr id="5" name="TextBox 4">
            <a:extLst>
              <a:ext uri="{FF2B5EF4-FFF2-40B4-BE49-F238E27FC236}">
                <a16:creationId xmlns:a16="http://schemas.microsoft.com/office/drawing/2014/main" id="{24DC6907-43CF-F210-69AE-CCB8EB06DDEA}"/>
              </a:ext>
            </a:extLst>
          </p:cNvPr>
          <p:cNvSpPr txBox="1"/>
          <p:nvPr/>
        </p:nvSpPr>
        <p:spPr>
          <a:xfrm>
            <a:off x="0" y="609600"/>
            <a:ext cx="9144000" cy="671851"/>
          </a:xfrm>
          <a:prstGeom prst="rect">
            <a:avLst/>
          </a:prstGeom>
          <a:noFill/>
        </p:spPr>
        <p:txBody>
          <a:bodyPr wrap="square">
            <a:spAutoFit/>
          </a:bodyPr>
          <a:lstStyle/>
          <a:p>
            <a:pPr>
              <a:lnSpc>
                <a:spcPct val="150000"/>
              </a:lnSpc>
              <a:buNone/>
            </a:pPr>
            <a:r>
              <a:rPr lang="en-US" sz="2800" b="1" dirty="0">
                <a:latin typeface="+mj-lt"/>
              </a:rPr>
              <a:t>You can also add Xbox, Surface</a:t>
            </a:r>
            <a:endParaRPr lang="en-US" sz="2800" dirty="0">
              <a:latin typeface="+mj-lt"/>
            </a:endParaRPr>
          </a:p>
        </p:txBody>
      </p:sp>
      <p:pic>
        <p:nvPicPr>
          <p:cNvPr id="4" name="Picture 3">
            <a:extLst>
              <a:ext uri="{FF2B5EF4-FFF2-40B4-BE49-F238E27FC236}">
                <a16:creationId xmlns:a16="http://schemas.microsoft.com/office/drawing/2014/main" id="{F15CD5FA-8B46-6060-FE07-AA4F2F8AFA72}"/>
              </a:ext>
            </a:extLst>
          </p:cNvPr>
          <p:cNvPicPr>
            <a:picLocks noChangeAspect="1"/>
          </p:cNvPicPr>
          <p:nvPr/>
        </p:nvPicPr>
        <p:blipFill>
          <a:blip r:embed="rId2"/>
          <a:srcRect t="8246" b="27778"/>
          <a:stretch/>
        </p:blipFill>
        <p:spPr>
          <a:xfrm>
            <a:off x="0" y="1281451"/>
            <a:ext cx="9144000" cy="3290550"/>
          </a:xfrm>
          <a:prstGeom prst="rect">
            <a:avLst/>
          </a:prstGeom>
        </p:spPr>
      </p:pic>
      <p:sp>
        <p:nvSpPr>
          <p:cNvPr id="7" name="Rectangle: Rounded Corners 6">
            <a:extLst>
              <a:ext uri="{FF2B5EF4-FFF2-40B4-BE49-F238E27FC236}">
                <a16:creationId xmlns:a16="http://schemas.microsoft.com/office/drawing/2014/main" id="{099744A8-C09A-B028-B919-D1B9DE610EB4}"/>
              </a:ext>
            </a:extLst>
          </p:cNvPr>
          <p:cNvSpPr/>
          <p:nvPr/>
        </p:nvSpPr>
        <p:spPr>
          <a:xfrm>
            <a:off x="5692698" y="3679902"/>
            <a:ext cx="1676400" cy="8382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4230718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BF6A9-BDC4-D17B-4653-BA500F9C4C1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D6D0107-0084-FDCE-6685-FA312CBA7899}"/>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Secure Remote Access &amp; Admin Controls</a:t>
            </a:r>
            <a:endParaRPr lang="en-US" sz="2800" dirty="0"/>
          </a:p>
        </p:txBody>
      </p:sp>
      <p:sp>
        <p:nvSpPr>
          <p:cNvPr id="3" name="TextBox 2">
            <a:extLst>
              <a:ext uri="{FF2B5EF4-FFF2-40B4-BE49-F238E27FC236}">
                <a16:creationId xmlns:a16="http://schemas.microsoft.com/office/drawing/2014/main" id="{2F101B58-E7E0-B49A-AD8A-32A7160D416A}"/>
              </a:ext>
            </a:extLst>
          </p:cNvPr>
          <p:cNvSpPr txBox="1"/>
          <p:nvPr/>
        </p:nvSpPr>
        <p:spPr>
          <a:xfrm>
            <a:off x="-19250" y="1024443"/>
            <a:ext cx="9155875" cy="5196166"/>
          </a:xfrm>
          <a:prstGeom prst="rect">
            <a:avLst/>
          </a:prstGeom>
          <a:noFill/>
        </p:spPr>
        <p:txBody>
          <a:bodyPr wrap="square">
            <a:spAutoFit/>
          </a:bodyPr>
          <a:lstStyle/>
          <a:p>
            <a:pPr>
              <a:lnSpc>
                <a:spcPct val="150000"/>
              </a:lnSpc>
              <a:buNone/>
            </a:pPr>
            <a:r>
              <a:rPr lang="en-US" sz="2800" b="1" dirty="0">
                <a:latin typeface="+mj-lt"/>
              </a:rPr>
              <a:t>1. SSH vs. Telnet (Analogy Time!)</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Telnet</a:t>
            </a:r>
            <a:r>
              <a:rPr lang="en-US" sz="2800" dirty="0">
                <a:latin typeface="+mj-lt"/>
              </a:rPr>
              <a:t> is like shouting secrets in a public café — anyone nearby can hear.</a:t>
            </a:r>
          </a:p>
          <a:p>
            <a:pPr marL="457200" indent="-457200">
              <a:lnSpc>
                <a:spcPct val="150000"/>
              </a:lnSpc>
              <a:buFont typeface="Arial" panose="020B0604020202020204" pitchFamily="34" charset="0"/>
              <a:buChar char="•"/>
            </a:pPr>
            <a:r>
              <a:rPr lang="en-US" sz="2800" b="1" dirty="0">
                <a:latin typeface="+mj-lt"/>
              </a:rPr>
              <a:t>SSH</a:t>
            </a:r>
            <a:r>
              <a:rPr lang="en-US" sz="2800" dirty="0">
                <a:latin typeface="+mj-lt"/>
              </a:rPr>
              <a:t> is like whispering inside a soundproof room — it's encrypted and secure.</a:t>
            </a:r>
            <a:br>
              <a:rPr lang="en-US" sz="2800" dirty="0">
                <a:latin typeface="+mj-lt"/>
              </a:rPr>
            </a:br>
            <a:r>
              <a:rPr lang="en-US" sz="2800" i="1" dirty="0">
                <a:latin typeface="+mj-lt"/>
              </a:rPr>
              <a:t>Always use</a:t>
            </a:r>
            <a:r>
              <a:rPr lang="en-US" sz="2800" dirty="0">
                <a:latin typeface="+mj-lt"/>
              </a:rPr>
              <a:t> </a:t>
            </a:r>
            <a:r>
              <a:rPr lang="en-US" sz="2800" b="1" dirty="0">
                <a:latin typeface="+mj-lt"/>
              </a:rPr>
              <a:t>SSH/SCP</a:t>
            </a:r>
            <a:r>
              <a:rPr lang="en-US" sz="2800" dirty="0">
                <a:latin typeface="+mj-lt"/>
              </a:rPr>
              <a:t> for remote system access — especially in workplaces or when logging into servers remotely (e.g., </a:t>
            </a:r>
            <a:r>
              <a:rPr lang="en-US" sz="2800" dirty="0" err="1">
                <a:latin typeface="+mj-lt"/>
              </a:rPr>
              <a:t>uni</a:t>
            </a:r>
            <a:r>
              <a:rPr lang="en-US" sz="2800" dirty="0">
                <a:latin typeface="+mj-lt"/>
              </a:rPr>
              <a:t> VPN or server admin).</a:t>
            </a:r>
          </a:p>
        </p:txBody>
      </p:sp>
    </p:spTree>
    <p:extLst>
      <p:ext uri="{BB962C8B-B14F-4D97-AF65-F5344CB8AC3E}">
        <p14:creationId xmlns:p14="http://schemas.microsoft.com/office/powerpoint/2010/main" val="36264373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B8B55E-D61D-2F15-07CE-0803226F7E6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A9D8332-4E16-2C52-29A3-876F173A0ABD}"/>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Secure Remote Access &amp; Admin Controls</a:t>
            </a:r>
            <a:endParaRPr lang="en-US" sz="2800" dirty="0"/>
          </a:p>
        </p:txBody>
      </p:sp>
      <p:sp>
        <p:nvSpPr>
          <p:cNvPr id="3" name="TextBox 2">
            <a:extLst>
              <a:ext uri="{FF2B5EF4-FFF2-40B4-BE49-F238E27FC236}">
                <a16:creationId xmlns:a16="http://schemas.microsoft.com/office/drawing/2014/main" id="{05790C3C-2FD5-D970-67EA-F0D3AB2E7836}"/>
              </a:ext>
            </a:extLst>
          </p:cNvPr>
          <p:cNvSpPr txBox="1"/>
          <p:nvPr/>
        </p:nvSpPr>
        <p:spPr>
          <a:xfrm>
            <a:off x="-19250" y="1024443"/>
            <a:ext cx="9155875" cy="3903504"/>
          </a:xfrm>
          <a:prstGeom prst="rect">
            <a:avLst/>
          </a:prstGeom>
          <a:noFill/>
        </p:spPr>
        <p:txBody>
          <a:bodyPr wrap="square">
            <a:spAutoFit/>
          </a:bodyPr>
          <a:lstStyle/>
          <a:p>
            <a:pPr>
              <a:lnSpc>
                <a:spcPct val="150000"/>
              </a:lnSpc>
              <a:buNone/>
            </a:pPr>
            <a:r>
              <a:rPr lang="en-US" sz="2800" b="1" dirty="0">
                <a:latin typeface="+mj-lt"/>
              </a:rPr>
              <a:t>2. Admin Accounts</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Admins shouldn’t use their </a:t>
            </a:r>
            <a:r>
              <a:rPr lang="en-US" sz="2800" b="1" dirty="0">
                <a:latin typeface="+mj-lt"/>
              </a:rPr>
              <a:t>personal or generic logins</a:t>
            </a:r>
            <a:r>
              <a:rPr lang="en-US" sz="2800" dirty="0">
                <a:latin typeface="+mj-lt"/>
              </a:rPr>
              <a:t> to make system changes.</a:t>
            </a:r>
            <a:br>
              <a:rPr lang="en-US" sz="2800" dirty="0">
                <a:latin typeface="+mj-lt"/>
              </a:rPr>
            </a:br>
            <a:r>
              <a:rPr lang="en-US" sz="2800" i="1" dirty="0">
                <a:latin typeface="+mj-lt"/>
              </a:rPr>
              <a:t>Example</a:t>
            </a:r>
            <a:r>
              <a:rPr lang="en-US" sz="2800" dirty="0">
                <a:latin typeface="+mj-lt"/>
              </a:rPr>
              <a:t>: If an ACU staff member updates student results using their personal email login, it’s hard to trace accountability.</a:t>
            </a:r>
          </a:p>
        </p:txBody>
      </p:sp>
    </p:spTree>
    <p:extLst>
      <p:ext uri="{BB962C8B-B14F-4D97-AF65-F5344CB8AC3E}">
        <p14:creationId xmlns:p14="http://schemas.microsoft.com/office/powerpoint/2010/main" val="33176306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75D53-5DCA-311C-6C08-E962C8B3D47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673E752-48D2-BFF1-8AA4-4ABC7527765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Secure Remote Access &amp; Admin Controls</a:t>
            </a:r>
            <a:endParaRPr lang="en-US" sz="2800" dirty="0"/>
          </a:p>
        </p:txBody>
      </p:sp>
      <p:sp>
        <p:nvSpPr>
          <p:cNvPr id="3" name="TextBox 2">
            <a:extLst>
              <a:ext uri="{FF2B5EF4-FFF2-40B4-BE49-F238E27FC236}">
                <a16:creationId xmlns:a16="http://schemas.microsoft.com/office/drawing/2014/main" id="{2BF6918E-1E5C-FAD4-7D83-F06224EB3A00}"/>
              </a:ext>
            </a:extLst>
          </p:cNvPr>
          <p:cNvSpPr txBox="1"/>
          <p:nvPr/>
        </p:nvSpPr>
        <p:spPr>
          <a:xfrm>
            <a:off x="-19250" y="1024443"/>
            <a:ext cx="9155875" cy="3257174"/>
          </a:xfrm>
          <a:prstGeom prst="rect">
            <a:avLst/>
          </a:prstGeom>
          <a:noFill/>
        </p:spPr>
        <p:txBody>
          <a:bodyPr wrap="square">
            <a:spAutoFit/>
          </a:bodyPr>
          <a:lstStyle/>
          <a:p>
            <a:pPr>
              <a:lnSpc>
                <a:spcPct val="150000"/>
              </a:lnSpc>
              <a:buNone/>
            </a:pPr>
            <a:r>
              <a:rPr lang="en-US" sz="2800" b="1" dirty="0">
                <a:latin typeface="+mj-lt"/>
              </a:rPr>
              <a:t>3. Logs &amp; Alerts</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Think of </a:t>
            </a:r>
            <a:r>
              <a:rPr lang="en-US" sz="2800" b="1" dirty="0">
                <a:latin typeface="+mj-lt"/>
              </a:rPr>
              <a:t>logs</a:t>
            </a:r>
            <a:r>
              <a:rPr lang="en-US" sz="2800" dirty="0">
                <a:latin typeface="+mj-lt"/>
              </a:rPr>
              <a:t> as CCTV for IT systems — they track </a:t>
            </a:r>
            <a:r>
              <a:rPr lang="en-US" sz="2800" i="1" dirty="0">
                <a:latin typeface="+mj-lt"/>
              </a:rPr>
              <a:t>who</a:t>
            </a:r>
            <a:r>
              <a:rPr lang="en-US" sz="2800" dirty="0">
                <a:latin typeface="+mj-lt"/>
              </a:rPr>
              <a:t>, </a:t>
            </a:r>
            <a:r>
              <a:rPr lang="en-US" sz="2800" i="1" dirty="0">
                <a:latin typeface="+mj-lt"/>
              </a:rPr>
              <a:t>when</a:t>
            </a:r>
            <a:r>
              <a:rPr lang="en-US" sz="2800" dirty="0">
                <a:latin typeface="+mj-lt"/>
              </a:rPr>
              <a:t>, and </a:t>
            </a:r>
            <a:r>
              <a:rPr lang="en-US" sz="2800" i="1" dirty="0">
                <a:latin typeface="+mj-lt"/>
              </a:rPr>
              <a:t>what</a:t>
            </a:r>
            <a:r>
              <a:rPr lang="en-US" sz="2800" dirty="0">
                <a:latin typeface="+mj-lt"/>
              </a:rPr>
              <a:t> happened.</a:t>
            </a:r>
            <a:br>
              <a:rPr lang="en-US" sz="2800" dirty="0">
                <a:latin typeface="+mj-lt"/>
              </a:rPr>
            </a:br>
            <a:r>
              <a:rPr lang="en-US" sz="2800" dirty="0">
                <a:latin typeface="+mj-lt"/>
              </a:rPr>
              <a:t>Alerts warn admins when something odd happens (like someone trying to guess passwords).</a:t>
            </a:r>
          </a:p>
        </p:txBody>
      </p:sp>
    </p:spTree>
    <p:extLst>
      <p:ext uri="{BB962C8B-B14F-4D97-AF65-F5344CB8AC3E}">
        <p14:creationId xmlns:p14="http://schemas.microsoft.com/office/powerpoint/2010/main" val="32010087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7117C-B425-B9B4-10E5-F49A353C6F7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B256B54-BCF0-D862-4B5E-D9F4C489E83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Secure Remote Access &amp; Admin Controls</a:t>
            </a:r>
            <a:endParaRPr lang="en-US" sz="2800" dirty="0"/>
          </a:p>
        </p:txBody>
      </p:sp>
      <p:sp>
        <p:nvSpPr>
          <p:cNvPr id="3" name="TextBox 2">
            <a:extLst>
              <a:ext uri="{FF2B5EF4-FFF2-40B4-BE49-F238E27FC236}">
                <a16:creationId xmlns:a16="http://schemas.microsoft.com/office/drawing/2014/main" id="{E9873859-82A2-2837-E455-D4B06A6C4117}"/>
              </a:ext>
            </a:extLst>
          </p:cNvPr>
          <p:cNvSpPr txBox="1"/>
          <p:nvPr/>
        </p:nvSpPr>
        <p:spPr>
          <a:xfrm>
            <a:off x="-19250" y="1024443"/>
            <a:ext cx="9155875"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Role-Playing:</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You’re a sysadmin. A breach occurred but no logs were kept. What happens?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Investigation is hindered; security audit fails.</a:t>
            </a:r>
          </a:p>
        </p:txBody>
      </p:sp>
    </p:spTree>
    <p:extLst>
      <p:ext uri="{BB962C8B-B14F-4D97-AF65-F5344CB8AC3E}">
        <p14:creationId xmlns:p14="http://schemas.microsoft.com/office/powerpoint/2010/main" val="2293287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254DB-5551-17F0-555C-5595B9F58910}"/>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7770B45-C1EA-E211-7B06-2D9AEAE7EFF8}"/>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Key Hardening Concepts</a:t>
            </a:r>
          </a:p>
        </p:txBody>
      </p:sp>
      <p:graphicFrame>
        <p:nvGraphicFramePr>
          <p:cNvPr id="6" name="Table 5">
            <a:extLst>
              <a:ext uri="{FF2B5EF4-FFF2-40B4-BE49-F238E27FC236}">
                <a16:creationId xmlns:a16="http://schemas.microsoft.com/office/drawing/2014/main" id="{6FAFAD29-14DF-CFCE-EDBF-F0CD0D89E53D}"/>
              </a:ext>
            </a:extLst>
          </p:cNvPr>
          <p:cNvGraphicFramePr>
            <a:graphicFrameLocks noGrp="1"/>
          </p:cNvGraphicFramePr>
          <p:nvPr>
            <p:extLst>
              <p:ext uri="{D42A27DB-BD31-4B8C-83A1-F6EECF244321}">
                <p14:modId xmlns:p14="http://schemas.microsoft.com/office/powerpoint/2010/main" val="2113695622"/>
              </p:ext>
            </p:extLst>
          </p:nvPr>
        </p:nvGraphicFramePr>
        <p:xfrm>
          <a:off x="-2458" y="696002"/>
          <a:ext cx="9144000" cy="6161998"/>
        </p:xfrm>
        <a:graphic>
          <a:graphicData uri="http://schemas.openxmlformats.org/drawingml/2006/table">
            <a:tbl>
              <a:tblPr>
                <a:tableStyleId>{ED083AE6-46FA-4A59-8FB0-9F97EB10719F}</a:tableStyleId>
              </a:tblPr>
              <a:tblGrid>
                <a:gridCol w="2133600">
                  <a:extLst>
                    <a:ext uri="{9D8B030D-6E8A-4147-A177-3AD203B41FA5}">
                      <a16:colId xmlns:a16="http://schemas.microsoft.com/office/drawing/2014/main" val="2491518514"/>
                    </a:ext>
                  </a:extLst>
                </a:gridCol>
                <a:gridCol w="3124200">
                  <a:extLst>
                    <a:ext uri="{9D8B030D-6E8A-4147-A177-3AD203B41FA5}">
                      <a16:colId xmlns:a16="http://schemas.microsoft.com/office/drawing/2014/main" val="3541096589"/>
                    </a:ext>
                  </a:extLst>
                </a:gridCol>
                <a:gridCol w="3886200">
                  <a:extLst>
                    <a:ext uri="{9D8B030D-6E8A-4147-A177-3AD203B41FA5}">
                      <a16:colId xmlns:a16="http://schemas.microsoft.com/office/drawing/2014/main" val="3027211311"/>
                    </a:ext>
                  </a:extLst>
                </a:gridCol>
              </a:tblGrid>
              <a:tr h="471312">
                <a:tc>
                  <a:txBody>
                    <a:bodyPr/>
                    <a:lstStyle/>
                    <a:p>
                      <a:r>
                        <a:rPr lang="en-US" sz="2400" b="1" dirty="0"/>
                        <a:t>Concept</a:t>
                      </a:r>
                    </a:p>
                  </a:txBody>
                  <a:tcPr marL="88451" marR="88451" marT="44225" marB="44225" anchor="ctr">
                    <a:solidFill>
                      <a:schemeClr val="accent4">
                        <a:lumMod val="20000"/>
                        <a:lumOff val="80000"/>
                      </a:schemeClr>
                    </a:solidFill>
                  </a:tcPr>
                </a:tc>
                <a:tc>
                  <a:txBody>
                    <a:bodyPr/>
                    <a:lstStyle/>
                    <a:p>
                      <a:r>
                        <a:rPr lang="en-US" sz="2400" b="1" dirty="0"/>
                        <a:t>Real-World Analogy</a:t>
                      </a:r>
                    </a:p>
                  </a:txBody>
                  <a:tcPr marL="88451" marR="88451" marT="44225" marB="44225" anchor="ctr">
                    <a:solidFill>
                      <a:schemeClr val="accent4">
                        <a:lumMod val="20000"/>
                        <a:lumOff val="80000"/>
                      </a:schemeClr>
                    </a:solidFill>
                  </a:tcPr>
                </a:tc>
                <a:tc>
                  <a:txBody>
                    <a:bodyPr/>
                    <a:lstStyle/>
                    <a:p>
                      <a:r>
                        <a:rPr lang="en-US" sz="2400" b="1" dirty="0"/>
                        <a:t>Australian Example</a:t>
                      </a:r>
                    </a:p>
                  </a:txBody>
                  <a:tcPr marL="88451" marR="88451" marT="44225" marB="44225" anchor="ctr">
                    <a:solidFill>
                      <a:schemeClr val="accent4">
                        <a:lumMod val="20000"/>
                        <a:lumOff val="80000"/>
                      </a:schemeClr>
                    </a:solidFill>
                  </a:tcPr>
                </a:tc>
                <a:extLst>
                  <a:ext uri="{0D108BD9-81ED-4DB2-BD59-A6C34878D82A}">
                    <a16:rowId xmlns:a16="http://schemas.microsoft.com/office/drawing/2014/main" val="607668185"/>
                  </a:ext>
                </a:extLst>
              </a:tr>
              <a:tr h="120463">
                <a:tc>
                  <a:txBody>
                    <a:bodyPr/>
                    <a:lstStyle/>
                    <a:p>
                      <a:r>
                        <a:rPr lang="en-US" sz="2400" dirty="0"/>
                        <a:t>OS Hardening</a:t>
                      </a:r>
                    </a:p>
                  </a:txBody>
                  <a:tcPr marL="88451" marR="88451" marT="44225" marB="44225" anchor="ctr"/>
                </a:tc>
                <a:tc>
                  <a:txBody>
                    <a:bodyPr/>
                    <a:lstStyle/>
                    <a:p>
                      <a:r>
                        <a:rPr lang="en-US" sz="2400" dirty="0"/>
                        <a:t>Locking unused doors</a:t>
                      </a:r>
                    </a:p>
                  </a:txBody>
                  <a:tcPr marL="88451" marR="88451" marT="44225" marB="44225" anchor="ctr"/>
                </a:tc>
                <a:tc>
                  <a:txBody>
                    <a:bodyPr/>
                    <a:lstStyle/>
                    <a:p>
                      <a:r>
                        <a:rPr lang="en-US" sz="2400" dirty="0"/>
                        <a:t>Disabling Telnet on campus machines</a:t>
                      </a:r>
                    </a:p>
                  </a:txBody>
                  <a:tcPr marL="88451" marR="88451" marT="44225" marB="44225" anchor="ctr"/>
                </a:tc>
                <a:extLst>
                  <a:ext uri="{0D108BD9-81ED-4DB2-BD59-A6C34878D82A}">
                    <a16:rowId xmlns:a16="http://schemas.microsoft.com/office/drawing/2014/main" val="1526711008"/>
                  </a:ext>
                </a:extLst>
              </a:tr>
              <a:tr h="123453">
                <a:tc>
                  <a:txBody>
                    <a:bodyPr/>
                    <a:lstStyle/>
                    <a:p>
                      <a:r>
                        <a:rPr lang="en-US" sz="2400" dirty="0"/>
                        <a:t>Antimalware</a:t>
                      </a:r>
                    </a:p>
                  </a:txBody>
                  <a:tcPr marL="88451" marR="88451" marT="44225" marB="44225" anchor="ctr"/>
                </a:tc>
                <a:tc>
                  <a:txBody>
                    <a:bodyPr/>
                    <a:lstStyle/>
                    <a:p>
                      <a:r>
                        <a:rPr lang="en-US" sz="2400"/>
                        <a:t>Hand sanitiser</a:t>
                      </a:r>
                    </a:p>
                  </a:txBody>
                  <a:tcPr marL="88451" marR="88451" marT="44225" marB="44225" anchor="ctr"/>
                </a:tc>
                <a:tc>
                  <a:txBody>
                    <a:bodyPr/>
                    <a:lstStyle/>
                    <a:p>
                      <a:r>
                        <a:rPr lang="en-US" sz="2400"/>
                        <a:t>Using Norton/McAfee</a:t>
                      </a:r>
                    </a:p>
                  </a:txBody>
                  <a:tcPr marL="88451" marR="88451" marT="44225" marB="44225" anchor="ctr"/>
                </a:tc>
                <a:extLst>
                  <a:ext uri="{0D108BD9-81ED-4DB2-BD59-A6C34878D82A}">
                    <a16:rowId xmlns:a16="http://schemas.microsoft.com/office/drawing/2014/main" val="2595937052"/>
                  </a:ext>
                </a:extLst>
              </a:tr>
              <a:tr h="471312">
                <a:tc>
                  <a:txBody>
                    <a:bodyPr/>
                    <a:lstStyle/>
                    <a:p>
                      <a:r>
                        <a:rPr lang="en-US" sz="2400"/>
                        <a:t>Patch Management</a:t>
                      </a:r>
                    </a:p>
                  </a:txBody>
                  <a:tcPr marL="88451" marR="88451" marT="44225" marB="44225" anchor="ctr"/>
                </a:tc>
                <a:tc>
                  <a:txBody>
                    <a:bodyPr/>
                    <a:lstStyle/>
                    <a:p>
                      <a:r>
                        <a:rPr lang="en-US" sz="2400"/>
                        <a:t>Fixing broken locks</a:t>
                      </a:r>
                    </a:p>
                  </a:txBody>
                  <a:tcPr marL="88451" marR="88451" marT="44225" marB="44225" anchor="ctr"/>
                </a:tc>
                <a:tc>
                  <a:txBody>
                    <a:bodyPr/>
                    <a:lstStyle/>
                    <a:p>
                      <a:r>
                        <a:rPr lang="en-US" sz="2400"/>
                        <a:t>Microsoft updates</a:t>
                      </a:r>
                    </a:p>
                  </a:txBody>
                  <a:tcPr marL="88451" marR="88451" marT="44225" marB="44225" anchor="ctr"/>
                </a:tc>
                <a:extLst>
                  <a:ext uri="{0D108BD9-81ED-4DB2-BD59-A6C34878D82A}">
                    <a16:rowId xmlns:a16="http://schemas.microsoft.com/office/drawing/2014/main" val="1679204843"/>
                  </a:ext>
                </a:extLst>
              </a:tr>
              <a:tr h="142811">
                <a:tc>
                  <a:txBody>
                    <a:bodyPr/>
                    <a:lstStyle/>
                    <a:p>
                      <a:r>
                        <a:rPr lang="en-US" sz="2400"/>
                        <a:t>Firewalls/HIDS</a:t>
                      </a:r>
                    </a:p>
                  </a:txBody>
                  <a:tcPr marL="88451" marR="88451" marT="44225" marB="44225" anchor="ctr"/>
                </a:tc>
                <a:tc>
                  <a:txBody>
                    <a:bodyPr/>
                    <a:lstStyle/>
                    <a:p>
                      <a:r>
                        <a:rPr lang="en-US" sz="2400" dirty="0"/>
                        <a:t>Security guards/CCTV</a:t>
                      </a:r>
                    </a:p>
                  </a:txBody>
                  <a:tcPr marL="88451" marR="88451" marT="44225" marB="44225" anchor="ctr"/>
                </a:tc>
                <a:tc>
                  <a:txBody>
                    <a:bodyPr/>
                    <a:lstStyle/>
                    <a:p>
                      <a:r>
                        <a:rPr lang="en-US" sz="2400"/>
                        <a:t>Firewall logs at ACU</a:t>
                      </a:r>
                    </a:p>
                  </a:txBody>
                  <a:tcPr marL="88451" marR="88451" marT="44225" marB="44225" anchor="ctr"/>
                </a:tc>
                <a:extLst>
                  <a:ext uri="{0D108BD9-81ED-4DB2-BD59-A6C34878D82A}">
                    <a16:rowId xmlns:a16="http://schemas.microsoft.com/office/drawing/2014/main" val="3211471797"/>
                  </a:ext>
                </a:extLst>
              </a:tr>
              <a:tr h="471312">
                <a:tc>
                  <a:txBody>
                    <a:bodyPr/>
                    <a:lstStyle/>
                    <a:p>
                      <a:r>
                        <a:rPr lang="en-US" sz="2400"/>
                        <a:t>VPNs</a:t>
                      </a:r>
                    </a:p>
                  </a:txBody>
                  <a:tcPr marL="88451" marR="88451" marT="44225" marB="44225" anchor="ctr"/>
                </a:tc>
                <a:tc>
                  <a:txBody>
                    <a:bodyPr/>
                    <a:lstStyle/>
                    <a:p>
                      <a:r>
                        <a:rPr lang="en-US" sz="2400"/>
                        <a:t>Secure tunnel</a:t>
                      </a:r>
                    </a:p>
                  </a:txBody>
                  <a:tcPr marL="88451" marR="88451" marT="44225" marB="44225" anchor="ctr"/>
                </a:tc>
                <a:tc>
                  <a:txBody>
                    <a:bodyPr/>
                    <a:lstStyle/>
                    <a:p>
                      <a:r>
                        <a:rPr lang="en-US" sz="2400"/>
                        <a:t>ACU VPN</a:t>
                      </a:r>
                    </a:p>
                  </a:txBody>
                  <a:tcPr marL="88451" marR="88451" marT="44225" marB="44225" anchor="ctr"/>
                </a:tc>
                <a:extLst>
                  <a:ext uri="{0D108BD9-81ED-4DB2-BD59-A6C34878D82A}">
                    <a16:rowId xmlns:a16="http://schemas.microsoft.com/office/drawing/2014/main" val="1123533425"/>
                  </a:ext>
                </a:extLst>
              </a:tr>
              <a:tr h="471312">
                <a:tc>
                  <a:txBody>
                    <a:bodyPr/>
                    <a:lstStyle/>
                    <a:p>
                      <a:r>
                        <a:rPr lang="en-US" sz="2400" dirty="0"/>
                        <a:t>WPA2</a:t>
                      </a:r>
                    </a:p>
                  </a:txBody>
                  <a:tcPr marL="88451" marR="88451" marT="44225" marB="44225" anchor="ctr"/>
                </a:tc>
                <a:tc>
                  <a:txBody>
                    <a:bodyPr/>
                    <a:lstStyle/>
                    <a:p>
                      <a:r>
                        <a:rPr lang="en-US" sz="2400"/>
                        <a:t>Smart lock</a:t>
                      </a:r>
                    </a:p>
                  </a:txBody>
                  <a:tcPr marL="88451" marR="88451" marT="44225" marB="44225" anchor="ctr"/>
                </a:tc>
                <a:tc>
                  <a:txBody>
                    <a:bodyPr/>
                    <a:lstStyle/>
                    <a:p>
                      <a:r>
                        <a:rPr lang="en-US" sz="2400" dirty="0"/>
                        <a:t>Home Wi-Fi</a:t>
                      </a:r>
                    </a:p>
                  </a:txBody>
                  <a:tcPr marL="88451" marR="88451" marT="44225" marB="44225" anchor="ctr"/>
                </a:tc>
                <a:extLst>
                  <a:ext uri="{0D108BD9-81ED-4DB2-BD59-A6C34878D82A}">
                    <a16:rowId xmlns:a16="http://schemas.microsoft.com/office/drawing/2014/main" val="3232811056"/>
                  </a:ext>
                </a:extLst>
              </a:tr>
              <a:tr h="148057">
                <a:tc>
                  <a:txBody>
                    <a:bodyPr/>
                    <a:lstStyle/>
                    <a:p>
                      <a:r>
                        <a:rPr lang="en-US" sz="2400"/>
                        <a:t>Encryption</a:t>
                      </a:r>
                    </a:p>
                  </a:txBody>
                  <a:tcPr marL="88451" marR="88451" marT="44225" marB="44225" anchor="ctr"/>
                </a:tc>
                <a:tc>
                  <a:txBody>
                    <a:bodyPr/>
                    <a:lstStyle/>
                    <a:p>
                      <a:r>
                        <a:rPr lang="en-US" sz="2400"/>
                        <a:t>Safe box</a:t>
                      </a:r>
                    </a:p>
                  </a:txBody>
                  <a:tcPr marL="88451" marR="88451" marT="44225" marB="44225" anchor="ctr"/>
                </a:tc>
                <a:tc>
                  <a:txBody>
                    <a:bodyPr/>
                    <a:lstStyle/>
                    <a:p>
                      <a:r>
                        <a:rPr lang="en-US" sz="2400" dirty="0"/>
                        <a:t>BitLocker on work laptops</a:t>
                      </a:r>
                    </a:p>
                  </a:txBody>
                  <a:tcPr marL="88451" marR="88451" marT="44225" marB="44225" anchor="ctr"/>
                </a:tc>
                <a:extLst>
                  <a:ext uri="{0D108BD9-81ED-4DB2-BD59-A6C34878D82A}">
                    <a16:rowId xmlns:a16="http://schemas.microsoft.com/office/drawing/2014/main" val="3209074922"/>
                  </a:ext>
                </a:extLst>
              </a:tr>
              <a:tr h="151047">
                <a:tc>
                  <a:txBody>
                    <a:bodyPr/>
                    <a:lstStyle/>
                    <a:p>
                      <a:r>
                        <a:rPr lang="en-US" sz="2400"/>
                        <a:t>Backups</a:t>
                      </a:r>
                    </a:p>
                  </a:txBody>
                  <a:tcPr marL="88451" marR="88451" marT="44225" marB="44225" anchor="ctr"/>
                </a:tc>
                <a:tc>
                  <a:txBody>
                    <a:bodyPr/>
                    <a:lstStyle/>
                    <a:p>
                      <a:r>
                        <a:rPr lang="en-US" sz="2400"/>
                        <a:t>Spare keys</a:t>
                      </a:r>
                    </a:p>
                  </a:txBody>
                  <a:tcPr marL="88451" marR="88451" marT="44225" marB="44225" anchor="ctr"/>
                </a:tc>
                <a:tc>
                  <a:txBody>
                    <a:bodyPr/>
                    <a:lstStyle/>
                    <a:p>
                      <a:r>
                        <a:rPr lang="en-US" sz="2400" dirty="0"/>
                        <a:t>Google Drive/iCloud backup</a:t>
                      </a:r>
                    </a:p>
                  </a:txBody>
                  <a:tcPr marL="88451" marR="88451" marT="44225" marB="44225" anchor="ctr"/>
                </a:tc>
                <a:extLst>
                  <a:ext uri="{0D108BD9-81ED-4DB2-BD59-A6C34878D82A}">
                    <a16:rowId xmlns:a16="http://schemas.microsoft.com/office/drawing/2014/main" val="956042706"/>
                  </a:ext>
                </a:extLst>
              </a:tr>
              <a:tr h="471312">
                <a:tc>
                  <a:txBody>
                    <a:bodyPr/>
                    <a:lstStyle/>
                    <a:p>
                      <a:r>
                        <a:rPr lang="en-US" sz="2400"/>
                        <a:t>Deep Freeze</a:t>
                      </a:r>
                    </a:p>
                  </a:txBody>
                  <a:tcPr marL="88451" marR="88451" marT="44225" marB="44225" anchor="ctr"/>
                </a:tc>
                <a:tc>
                  <a:txBody>
                    <a:bodyPr/>
                    <a:lstStyle/>
                    <a:p>
                      <a:r>
                        <a:rPr lang="en-US" sz="2400"/>
                        <a:t>Factory reset</a:t>
                      </a:r>
                    </a:p>
                  </a:txBody>
                  <a:tcPr marL="88451" marR="88451" marT="44225" marB="44225" anchor="ctr"/>
                </a:tc>
                <a:tc>
                  <a:txBody>
                    <a:bodyPr/>
                    <a:lstStyle/>
                    <a:p>
                      <a:r>
                        <a:rPr lang="en-US" sz="2400" dirty="0"/>
                        <a:t>Library PCs</a:t>
                      </a:r>
                    </a:p>
                  </a:txBody>
                  <a:tcPr marL="88451" marR="88451" marT="44225" marB="44225" anchor="ctr"/>
                </a:tc>
                <a:extLst>
                  <a:ext uri="{0D108BD9-81ED-4DB2-BD59-A6C34878D82A}">
                    <a16:rowId xmlns:a16="http://schemas.microsoft.com/office/drawing/2014/main" val="1317627515"/>
                  </a:ext>
                </a:extLst>
              </a:tr>
              <a:tr h="139925">
                <a:tc>
                  <a:txBody>
                    <a:bodyPr/>
                    <a:lstStyle/>
                    <a:p>
                      <a:r>
                        <a:rPr lang="en-US" sz="2400"/>
                        <a:t>SSH</a:t>
                      </a:r>
                    </a:p>
                  </a:txBody>
                  <a:tcPr marL="88451" marR="88451" marT="44225" marB="44225" anchor="ctr"/>
                </a:tc>
                <a:tc>
                  <a:txBody>
                    <a:bodyPr/>
                    <a:lstStyle/>
                    <a:p>
                      <a:r>
                        <a:rPr lang="en-US" sz="2400"/>
                        <a:t>Whispering vs. shouting</a:t>
                      </a:r>
                    </a:p>
                  </a:txBody>
                  <a:tcPr marL="88451" marR="88451" marT="44225" marB="44225" anchor="ctr"/>
                </a:tc>
                <a:tc>
                  <a:txBody>
                    <a:bodyPr/>
                    <a:lstStyle/>
                    <a:p>
                      <a:r>
                        <a:rPr lang="en-US" sz="2400" dirty="0"/>
                        <a:t>SSH for remote lab access</a:t>
                      </a:r>
                    </a:p>
                  </a:txBody>
                  <a:tcPr marL="88451" marR="88451" marT="44225" marB="44225" anchor="ctr"/>
                </a:tc>
                <a:extLst>
                  <a:ext uri="{0D108BD9-81ED-4DB2-BD59-A6C34878D82A}">
                    <a16:rowId xmlns:a16="http://schemas.microsoft.com/office/drawing/2014/main" val="4093615057"/>
                  </a:ext>
                </a:extLst>
              </a:tr>
            </a:tbl>
          </a:graphicData>
        </a:graphic>
      </p:graphicFrame>
    </p:spTree>
    <p:extLst>
      <p:ext uri="{BB962C8B-B14F-4D97-AF65-F5344CB8AC3E}">
        <p14:creationId xmlns:p14="http://schemas.microsoft.com/office/powerpoint/2010/main" val="31374395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A4D60-2EFA-AC3A-0CB5-6D74F0C4D560}"/>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E13BF79-E7E3-AA46-C462-12BC6A46F58E}"/>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Host Hardening (Patch, Firewall, IDS, VPN)</a:t>
            </a:r>
          </a:p>
        </p:txBody>
      </p:sp>
      <p:sp>
        <p:nvSpPr>
          <p:cNvPr id="4" name="TextBox 3">
            <a:extLst>
              <a:ext uri="{FF2B5EF4-FFF2-40B4-BE49-F238E27FC236}">
                <a16:creationId xmlns:a16="http://schemas.microsoft.com/office/drawing/2014/main" id="{5B50B636-4BFC-717A-16F5-658650EDF16A}"/>
              </a:ext>
            </a:extLst>
          </p:cNvPr>
          <p:cNvSpPr txBox="1"/>
          <p:nvPr/>
        </p:nvSpPr>
        <p:spPr>
          <a:xfrm>
            <a:off x="0" y="762000"/>
            <a:ext cx="9144000" cy="19645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Role-Play Debate:</a:t>
            </a:r>
            <a:r>
              <a:rPr kumimoji="0" lang="en-US" altLang="en-US" sz="2800" b="0" i="0" u="none" strike="noStrike" cap="none" normalizeH="0" baseline="0" dirty="0">
                <a:ln>
                  <a:noFill/>
                </a:ln>
                <a:solidFill>
                  <a:schemeClr val="tx1"/>
                </a:solidFill>
                <a:effectLst/>
                <a:latin typeface="+mj-lt"/>
              </a:rPr>
              <a:t> Should students be required to use VPNs off-campus?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1" u="none" strike="noStrike" cap="none" normalizeH="0" baseline="0" dirty="0">
                <a:ln>
                  <a:noFill/>
                </a:ln>
                <a:solidFill>
                  <a:schemeClr val="tx1"/>
                </a:solidFill>
                <a:effectLst/>
                <a:latin typeface="+mj-lt"/>
              </a:rPr>
              <a:t>No: It may impact the grade!</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07043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42AE16-2BC2-B06C-0668-61BFDBBCA0D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EEC4BF7-E2F9-0F30-2010-00456F19162E}"/>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Securing Network Devices</a:t>
            </a:r>
          </a:p>
        </p:txBody>
      </p:sp>
      <p:sp>
        <p:nvSpPr>
          <p:cNvPr id="4" name="TextBox 3">
            <a:extLst>
              <a:ext uri="{FF2B5EF4-FFF2-40B4-BE49-F238E27FC236}">
                <a16:creationId xmlns:a16="http://schemas.microsoft.com/office/drawing/2014/main" id="{D125B1E1-5BD4-C2E2-A340-64FF8BE6E5AB}"/>
              </a:ext>
            </a:extLst>
          </p:cNvPr>
          <p:cNvSpPr txBox="1"/>
          <p:nvPr/>
        </p:nvSpPr>
        <p:spPr>
          <a:xfrm>
            <a:off x="0" y="487004"/>
            <a:ext cx="9144000" cy="3900748"/>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Operation Centers (NOC):</a:t>
            </a:r>
            <a:br>
              <a:rPr lang="en-US" sz="2800" dirty="0">
                <a:latin typeface="+mj-lt"/>
              </a:rPr>
            </a:br>
            <a:r>
              <a:rPr lang="en-US" sz="2800" dirty="0">
                <a:latin typeface="+mj-lt"/>
              </a:rPr>
              <a:t>Think of this as the </a:t>
            </a:r>
            <a:r>
              <a:rPr lang="en-US" sz="2800" b="1" dirty="0">
                <a:latin typeface="+mj-lt"/>
              </a:rPr>
              <a:t>“command center”</a:t>
            </a:r>
            <a:r>
              <a:rPr lang="en-US" sz="2800" dirty="0">
                <a:latin typeface="+mj-lt"/>
              </a:rPr>
              <a:t> of a hospital or airport — it monitors everything happening in the network: performance, updates, and alerts.</a:t>
            </a:r>
            <a:br>
              <a:rPr lang="en-US" sz="2800" dirty="0">
                <a:latin typeface="+mj-lt"/>
              </a:rPr>
            </a:br>
            <a:r>
              <a:rPr lang="en-US" sz="2800" dirty="0">
                <a:latin typeface="+mj-lt"/>
              </a:rPr>
              <a:t>In Australian universities, NOCs ensure smooth Wi-Fi and server access 24/7.</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939179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4" name="TextBox 3">
            <a:extLst>
              <a:ext uri="{FF2B5EF4-FFF2-40B4-BE49-F238E27FC236}">
                <a16:creationId xmlns:a16="http://schemas.microsoft.com/office/drawing/2014/main" id="{A7EEE512-1F86-ACF2-16E5-5A575143C372}"/>
              </a:ext>
            </a:extLst>
          </p:cNvPr>
          <p:cNvSpPr txBox="1"/>
          <p:nvPr/>
        </p:nvSpPr>
        <p:spPr>
          <a:xfrm>
            <a:off x="-11875" y="838200"/>
            <a:ext cx="9155875" cy="5842497"/>
          </a:xfrm>
          <a:prstGeom prst="rect">
            <a:avLst/>
          </a:prstGeom>
          <a:noFill/>
        </p:spPr>
        <p:txBody>
          <a:bodyPr wrap="square">
            <a:spAutoFit/>
          </a:bodyPr>
          <a:lstStyle/>
          <a:p>
            <a:pPr>
              <a:lnSpc>
                <a:spcPct val="150000"/>
              </a:lnSpc>
              <a:buNone/>
            </a:pPr>
            <a:r>
              <a:rPr lang="en-US" sz="2800" dirty="0">
                <a:latin typeface="+mj-lt"/>
              </a:rPr>
              <a:t>Think of your computer like a house. If the windows and doors are always open (default settings), intruders can easily walk in. Hardening is like locking the doors, closing windows, and installing security cameras.</a:t>
            </a:r>
          </a:p>
          <a:p>
            <a:pPr marL="665163" lvl="2" indent="-457200">
              <a:lnSpc>
                <a:spcPct val="150000"/>
              </a:lnSpc>
              <a:buFont typeface="Arial" panose="020B0604020202020204" pitchFamily="34" charset="0"/>
              <a:buChar char="•"/>
            </a:pPr>
            <a:r>
              <a:rPr lang="en-US" sz="2800" dirty="0">
                <a:latin typeface="+mj-lt"/>
              </a:rPr>
              <a:t>Remove unnecessary programs and services (like locking unused doors).</a:t>
            </a:r>
          </a:p>
          <a:p>
            <a:pPr marL="665163" lvl="2" indent="-457200">
              <a:lnSpc>
                <a:spcPct val="150000"/>
              </a:lnSpc>
              <a:buFont typeface="Arial" panose="020B0604020202020204" pitchFamily="34" charset="0"/>
              <a:buChar char="•"/>
            </a:pPr>
            <a:r>
              <a:rPr lang="en-US" sz="2800" dirty="0">
                <a:latin typeface="+mj-lt"/>
              </a:rPr>
              <a:t>Apply updates and patches (like fixing broken locks).</a:t>
            </a:r>
          </a:p>
          <a:p>
            <a:pPr marL="665163" lvl="2" indent="-457200">
              <a:lnSpc>
                <a:spcPct val="150000"/>
              </a:lnSpc>
              <a:buFont typeface="Arial" panose="020B0604020202020204" pitchFamily="34" charset="0"/>
              <a:buChar char="•"/>
            </a:pPr>
            <a:r>
              <a:rPr lang="en-US" sz="2800" dirty="0">
                <a:latin typeface="+mj-lt"/>
              </a:rPr>
              <a:t>Example: Disabling file-sharing services on a </a:t>
            </a:r>
            <a:r>
              <a:rPr lang="en-US" sz="2800" dirty="0" err="1">
                <a:latin typeface="+mj-lt"/>
              </a:rPr>
              <a:t>uni</a:t>
            </a:r>
            <a:r>
              <a:rPr lang="en-US" sz="2800" dirty="0">
                <a:latin typeface="+mj-lt"/>
              </a:rPr>
              <a:t> lab PC if not needed.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1000"/>
                                        <p:tgtEl>
                                          <p:spTgt spid="4">
                                            <p:txEl>
                                              <p:pRg st="2" end="2"/>
                                            </p:txEl>
                                          </p:spTgt>
                                        </p:tgtEl>
                                      </p:cBhvr>
                                    </p:animEffect>
                                    <p:anim calcmode="lin" valueType="num">
                                      <p:cBhvr>
                                        <p:cTn id="1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1000"/>
                                        <p:tgtEl>
                                          <p:spTgt spid="4">
                                            <p:txEl>
                                              <p:pRg st="3" end="3"/>
                                            </p:txEl>
                                          </p:spTgt>
                                        </p:tgtEl>
                                      </p:cBhvr>
                                    </p:animEffect>
                                    <p:anim calcmode="lin" valueType="num">
                                      <p:cBhvr>
                                        <p:cTn id="20"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0ADE0-5CC2-D877-1BC1-D46816862F5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29FACC9-C698-2C56-D5BC-C38B1430E9E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Securing Network Devices</a:t>
            </a:r>
          </a:p>
        </p:txBody>
      </p:sp>
      <p:sp>
        <p:nvSpPr>
          <p:cNvPr id="4" name="TextBox 3">
            <a:extLst>
              <a:ext uri="{FF2B5EF4-FFF2-40B4-BE49-F238E27FC236}">
                <a16:creationId xmlns:a16="http://schemas.microsoft.com/office/drawing/2014/main" id="{50615E9D-752F-1347-A25D-831B4073B149}"/>
              </a:ext>
            </a:extLst>
          </p:cNvPr>
          <p:cNvSpPr txBox="1"/>
          <p:nvPr/>
        </p:nvSpPr>
        <p:spPr>
          <a:xfrm>
            <a:off x="0" y="487004"/>
            <a:ext cx="9144000" cy="3257174"/>
          </a:xfrm>
          <a:prstGeom prst="rect">
            <a:avLst/>
          </a:prstGeom>
          <a:noFill/>
        </p:spPr>
        <p:txBody>
          <a:bodyPr wrap="square">
            <a:spAutoFit/>
          </a:bodyPr>
          <a:lstStyle/>
          <a:p>
            <a:pPr>
              <a:lnSpc>
                <a:spcPct val="150000"/>
              </a:lnSpc>
              <a:buNone/>
            </a:pPr>
            <a:r>
              <a:rPr lang="en-US" sz="2800" b="1" dirty="0">
                <a:latin typeface="+mj-lt"/>
              </a:rPr>
              <a:t>VLANs (Virtual LANs):</a:t>
            </a:r>
            <a:br>
              <a:rPr lang="en-US" sz="2800" dirty="0">
                <a:latin typeface="+mj-lt"/>
              </a:rPr>
            </a:br>
            <a:r>
              <a:rPr lang="en-US" sz="2800" dirty="0">
                <a:latin typeface="+mj-lt"/>
              </a:rPr>
              <a:t>Just like </a:t>
            </a:r>
            <a:r>
              <a:rPr lang="en-US" sz="2800" b="1" dirty="0">
                <a:latin typeface="+mj-lt"/>
              </a:rPr>
              <a:t>separating cars into different lanes</a:t>
            </a:r>
            <a:r>
              <a:rPr lang="en-US" sz="2800" dirty="0">
                <a:latin typeface="+mj-lt"/>
              </a:rPr>
              <a:t> on a freeway to avoid traffic jams, VLANs keep different devices (e.g., staff vs student networks) </a:t>
            </a:r>
            <a:r>
              <a:rPr lang="en-US" sz="2800" dirty="0" err="1">
                <a:latin typeface="+mj-lt"/>
              </a:rPr>
              <a:t>organised</a:t>
            </a:r>
            <a:r>
              <a:rPr lang="en-US" sz="2800" dirty="0">
                <a:latin typeface="+mj-lt"/>
              </a:rPr>
              <a:t> and secure within one big network.</a:t>
            </a:r>
          </a:p>
        </p:txBody>
      </p:sp>
    </p:spTree>
    <p:extLst>
      <p:ext uri="{BB962C8B-B14F-4D97-AF65-F5344CB8AC3E}">
        <p14:creationId xmlns:p14="http://schemas.microsoft.com/office/powerpoint/2010/main" val="18117584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F4866-03F4-2C3F-3DEB-E8BDBA822B4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F38A7CD-B486-8709-1226-C00ED6E79FE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Securing Network Devices</a:t>
            </a:r>
          </a:p>
        </p:txBody>
      </p:sp>
      <p:sp>
        <p:nvSpPr>
          <p:cNvPr id="4" name="TextBox 3">
            <a:extLst>
              <a:ext uri="{FF2B5EF4-FFF2-40B4-BE49-F238E27FC236}">
                <a16:creationId xmlns:a16="http://schemas.microsoft.com/office/drawing/2014/main" id="{2B2BC466-4973-EFD2-2E8C-949A3BB95186}"/>
              </a:ext>
            </a:extLst>
          </p:cNvPr>
          <p:cNvSpPr txBox="1"/>
          <p:nvPr/>
        </p:nvSpPr>
        <p:spPr>
          <a:xfrm>
            <a:off x="0" y="487004"/>
            <a:ext cx="9144000" cy="3900620"/>
          </a:xfrm>
          <a:prstGeom prst="rect">
            <a:avLst/>
          </a:prstGeom>
          <a:noFill/>
        </p:spPr>
        <p:txBody>
          <a:bodyPr wrap="square">
            <a:spAutoFit/>
          </a:bodyPr>
          <a:lstStyle/>
          <a:p>
            <a:pPr>
              <a:lnSpc>
                <a:spcPct val="150000"/>
              </a:lnSpc>
            </a:pPr>
            <a:r>
              <a:rPr lang="en-US" sz="2800" b="1" dirty="0">
                <a:latin typeface="+mj-lt"/>
              </a:rPr>
              <a:t>Switch/Router Security:</a:t>
            </a:r>
            <a:br>
              <a:rPr lang="en-US" sz="2800" dirty="0">
                <a:latin typeface="+mj-lt"/>
              </a:rPr>
            </a:br>
            <a:r>
              <a:rPr lang="en-US" sz="2800" dirty="0">
                <a:latin typeface="+mj-lt"/>
              </a:rPr>
              <a:t>Imagine if </a:t>
            </a:r>
            <a:r>
              <a:rPr lang="en-US" sz="2800" b="1" dirty="0">
                <a:latin typeface="+mj-lt"/>
              </a:rPr>
              <a:t>your front door had the same factory key as everyone else's</a:t>
            </a:r>
            <a:r>
              <a:rPr lang="en-US" sz="2800" dirty="0">
                <a:latin typeface="+mj-lt"/>
              </a:rPr>
              <a:t> — anyone could walk in! That’s what happens when default passwords are left unchanged on network devices.</a:t>
            </a:r>
            <a:br>
              <a:rPr lang="en-US" sz="2800" dirty="0">
                <a:latin typeface="+mj-lt"/>
              </a:rPr>
            </a:br>
            <a:r>
              <a:rPr lang="en-US" sz="2800" dirty="0">
                <a:latin typeface="+mj-lt"/>
              </a:rPr>
              <a:t>Always change default credentials.</a:t>
            </a:r>
          </a:p>
        </p:txBody>
      </p:sp>
    </p:spTree>
    <p:extLst>
      <p:ext uri="{BB962C8B-B14F-4D97-AF65-F5344CB8AC3E}">
        <p14:creationId xmlns:p14="http://schemas.microsoft.com/office/powerpoint/2010/main" val="27996372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BCA8A-5FF5-3E06-2DA2-591E6998FF5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9CD131A-8FF0-88E2-A2A3-93B36556554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Securing Network Devices</a:t>
            </a:r>
          </a:p>
        </p:txBody>
      </p:sp>
      <p:sp>
        <p:nvSpPr>
          <p:cNvPr id="4" name="TextBox 3">
            <a:extLst>
              <a:ext uri="{FF2B5EF4-FFF2-40B4-BE49-F238E27FC236}">
                <a16:creationId xmlns:a16="http://schemas.microsoft.com/office/drawing/2014/main" id="{3272EEC1-00B8-2581-C4A9-BCA4DD2FEC3C}"/>
              </a:ext>
            </a:extLst>
          </p:cNvPr>
          <p:cNvSpPr txBox="1"/>
          <p:nvPr/>
        </p:nvSpPr>
        <p:spPr>
          <a:xfrm>
            <a:off x="0" y="487004"/>
            <a:ext cx="9144000" cy="1964512"/>
          </a:xfrm>
          <a:prstGeom prst="rect">
            <a:avLst/>
          </a:prstGeom>
          <a:noFill/>
        </p:spPr>
        <p:txBody>
          <a:bodyPr wrap="square">
            <a:spAutoFit/>
          </a:bodyPr>
          <a:lstStyle/>
          <a:p>
            <a:pPr>
              <a:lnSpc>
                <a:spcPct val="150000"/>
              </a:lnSpc>
              <a:buNone/>
            </a:pPr>
            <a:r>
              <a:rPr lang="en-US" sz="2800" b="1" dirty="0">
                <a:latin typeface="+mj-lt"/>
              </a:rPr>
              <a:t>Problem-Solving Scenario</a:t>
            </a:r>
          </a:p>
          <a:p>
            <a:pPr>
              <a:lnSpc>
                <a:spcPct val="150000"/>
              </a:lnSpc>
            </a:pPr>
            <a:r>
              <a:rPr lang="en-US" sz="2800" dirty="0">
                <a:latin typeface="+mj-lt"/>
              </a:rPr>
              <a:t>A router in the lab still uses its </a:t>
            </a:r>
            <a:r>
              <a:rPr lang="en-US" sz="2800" b="1" dirty="0">
                <a:latin typeface="+mj-lt"/>
              </a:rPr>
              <a:t>default password</a:t>
            </a:r>
            <a:r>
              <a:rPr lang="en-US" sz="2800" dirty="0">
                <a:latin typeface="+mj-lt"/>
              </a:rPr>
              <a:t>.</a:t>
            </a:r>
            <a:br>
              <a:rPr lang="en-US" sz="2800" dirty="0">
                <a:latin typeface="+mj-lt"/>
              </a:rPr>
            </a:br>
            <a:r>
              <a:rPr lang="en-US" sz="2800" b="1" dirty="0">
                <a:latin typeface="+mj-lt"/>
              </a:rPr>
              <a:t>What should you do?</a:t>
            </a:r>
            <a:endParaRPr lang="en-US" sz="2800" dirty="0">
              <a:latin typeface="+mj-lt"/>
            </a:endParaRPr>
          </a:p>
        </p:txBody>
      </p:sp>
      <p:sp>
        <p:nvSpPr>
          <p:cNvPr id="5" name="TextBox 4">
            <a:extLst>
              <a:ext uri="{FF2B5EF4-FFF2-40B4-BE49-F238E27FC236}">
                <a16:creationId xmlns:a16="http://schemas.microsoft.com/office/drawing/2014/main" id="{7F51ACFB-3F7A-5355-18BE-12DE6A6BD727}"/>
              </a:ext>
            </a:extLst>
          </p:cNvPr>
          <p:cNvSpPr txBox="1"/>
          <p:nvPr/>
        </p:nvSpPr>
        <p:spPr>
          <a:xfrm>
            <a:off x="0" y="2667001"/>
            <a:ext cx="9144000" cy="1961755"/>
          </a:xfrm>
          <a:prstGeom prst="rect">
            <a:avLst/>
          </a:prstGeom>
          <a:noFill/>
        </p:spPr>
        <p:txBody>
          <a:bodyPr wrap="square">
            <a:spAutoFit/>
          </a:bodyPr>
          <a:lstStyle/>
          <a:p>
            <a:pPr>
              <a:lnSpc>
                <a:spcPct val="150000"/>
              </a:lnSpc>
            </a:pPr>
            <a:r>
              <a:rPr lang="en-US" sz="2800" b="1" dirty="0">
                <a:latin typeface="+mj-lt"/>
              </a:rPr>
              <a:t>Change the password right away</a:t>
            </a:r>
            <a:br>
              <a:rPr lang="en-US" sz="2800" dirty="0">
                <a:latin typeface="+mj-lt"/>
              </a:rPr>
            </a:br>
            <a:r>
              <a:rPr lang="en-US" sz="2800" b="1" dirty="0">
                <a:latin typeface="+mj-lt"/>
              </a:rPr>
              <a:t>Notify the IT department</a:t>
            </a:r>
            <a:r>
              <a:rPr lang="en-US" sz="2800" dirty="0">
                <a:latin typeface="+mj-lt"/>
              </a:rPr>
              <a:t> so they can log the change and secure access.</a:t>
            </a:r>
            <a:endParaRPr lang="en-AU" sz="2800" dirty="0"/>
          </a:p>
        </p:txBody>
      </p:sp>
    </p:spTree>
    <p:extLst>
      <p:ext uri="{BB962C8B-B14F-4D97-AF65-F5344CB8AC3E}">
        <p14:creationId xmlns:p14="http://schemas.microsoft.com/office/powerpoint/2010/main" val="3651616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468D1-3632-41B6-C0C2-D18BBF731D5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4C60A16-8D8F-B9DF-8C1B-619A8CAF7EF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Voice and Video Security</a:t>
            </a:r>
          </a:p>
        </p:txBody>
      </p:sp>
      <p:sp>
        <p:nvSpPr>
          <p:cNvPr id="4" name="TextBox 3">
            <a:extLst>
              <a:ext uri="{FF2B5EF4-FFF2-40B4-BE49-F238E27FC236}">
                <a16:creationId xmlns:a16="http://schemas.microsoft.com/office/drawing/2014/main" id="{79E13836-1B0B-521E-DF6C-02E8927C6C9F}"/>
              </a:ext>
            </a:extLst>
          </p:cNvPr>
          <p:cNvSpPr txBox="1"/>
          <p:nvPr/>
        </p:nvSpPr>
        <p:spPr>
          <a:xfrm>
            <a:off x="0" y="487004"/>
            <a:ext cx="9144000" cy="3900748"/>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VoIP &amp; Cameras:</a:t>
            </a:r>
            <a:br>
              <a:rPr lang="en-US" sz="2800" dirty="0">
                <a:latin typeface="+mj-lt"/>
              </a:rPr>
            </a:br>
            <a:r>
              <a:rPr lang="en-US" sz="2800" dirty="0">
                <a:latin typeface="+mj-lt"/>
              </a:rPr>
              <a:t>These are communication tools that use the internet — like Skype, Zoom, or CCTV you can watch remotely.</a:t>
            </a:r>
            <a:br>
              <a:rPr lang="en-US" sz="2800" dirty="0">
                <a:latin typeface="+mj-lt"/>
              </a:rPr>
            </a:br>
            <a:r>
              <a:rPr lang="en-US" sz="2800" b="1" dirty="0">
                <a:latin typeface="+mj-lt"/>
              </a:rPr>
              <a:t>Analogy</a:t>
            </a:r>
            <a:r>
              <a:rPr lang="en-US" sz="2800" dirty="0">
                <a:latin typeface="+mj-lt"/>
              </a:rPr>
              <a:t>: Think of VoIP like making a call through email instead of the phone line. Cameras are like your eyes, but connected to Wi-Fi.</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9528369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A03A4-CAA2-8E53-ADF6-9059BD430F9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19739E4-913D-E94D-A490-E8ED7A5D668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Voice and Video Security</a:t>
            </a:r>
          </a:p>
        </p:txBody>
      </p:sp>
      <p:sp>
        <p:nvSpPr>
          <p:cNvPr id="4" name="TextBox 3">
            <a:extLst>
              <a:ext uri="{FF2B5EF4-FFF2-40B4-BE49-F238E27FC236}">
                <a16:creationId xmlns:a16="http://schemas.microsoft.com/office/drawing/2014/main" id="{2E657F52-6D4F-D25C-8F93-044B1E3E3749}"/>
              </a:ext>
            </a:extLst>
          </p:cNvPr>
          <p:cNvSpPr txBox="1"/>
          <p:nvPr/>
        </p:nvSpPr>
        <p:spPr>
          <a:xfrm>
            <a:off x="0" y="487004"/>
            <a:ext cx="9144000" cy="325441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IoT Sensors:</a:t>
            </a:r>
            <a:br>
              <a:rPr lang="en-US" sz="2800" dirty="0">
                <a:latin typeface="+mj-lt"/>
              </a:rPr>
            </a:br>
            <a:r>
              <a:rPr lang="en-US" sz="2800" dirty="0">
                <a:latin typeface="+mj-lt"/>
              </a:rPr>
              <a:t>Internet of Things (IoT) sensors can monitor temperature, motion, doors, and more.</a:t>
            </a:r>
            <a:br>
              <a:rPr lang="en-US" sz="2800" dirty="0">
                <a:latin typeface="+mj-lt"/>
              </a:rPr>
            </a:br>
            <a:r>
              <a:rPr lang="en-US" sz="2800" b="1" dirty="0">
                <a:latin typeface="+mj-lt"/>
              </a:rPr>
              <a:t>Example</a:t>
            </a:r>
            <a:r>
              <a:rPr lang="en-US" sz="2800" dirty="0">
                <a:latin typeface="+mj-lt"/>
              </a:rPr>
              <a:t>: Hospital fridges in Australia use IoT sensors to track vaccine storage temperatures.</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845002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FE4855-4FC2-5DCE-B8F9-72C96D99CA6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EF827ED-18C0-D7F2-B750-AE8E5107B39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Voice and Video Security</a:t>
            </a:r>
          </a:p>
        </p:txBody>
      </p:sp>
      <p:sp>
        <p:nvSpPr>
          <p:cNvPr id="4" name="TextBox 3">
            <a:extLst>
              <a:ext uri="{FF2B5EF4-FFF2-40B4-BE49-F238E27FC236}">
                <a16:creationId xmlns:a16="http://schemas.microsoft.com/office/drawing/2014/main" id="{39857CE0-4806-FE4C-920C-6E033DB4444A}"/>
              </a:ext>
            </a:extLst>
          </p:cNvPr>
          <p:cNvSpPr txBox="1"/>
          <p:nvPr/>
        </p:nvSpPr>
        <p:spPr>
          <a:xfrm>
            <a:off x="0" y="487004"/>
            <a:ext cx="9144000" cy="1318181"/>
          </a:xfrm>
          <a:prstGeom prst="rect">
            <a:avLst/>
          </a:prstGeom>
          <a:noFill/>
        </p:spPr>
        <p:txBody>
          <a:bodyPr wrap="square">
            <a:spAutoFit/>
          </a:bodyPr>
          <a:lstStyle/>
          <a:p>
            <a:pPr>
              <a:lnSpc>
                <a:spcPct val="150000"/>
              </a:lnSpc>
              <a:buNone/>
            </a:pPr>
            <a:r>
              <a:rPr lang="en-US" sz="2800" b="1" dirty="0">
                <a:latin typeface="+mj-lt"/>
              </a:rPr>
              <a:t>Class Discussion Prompt</a:t>
            </a:r>
          </a:p>
          <a:p>
            <a:pPr>
              <a:lnSpc>
                <a:spcPct val="150000"/>
              </a:lnSpc>
              <a:buNone/>
            </a:pPr>
            <a:r>
              <a:rPr lang="en-US" sz="2800" b="1" dirty="0">
                <a:latin typeface="+mj-lt"/>
              </a:rPr>
              <a:t>Q: What security risks do IoT devices bring?</a:t>
            </a:r>
            <a:endParaRPr lang="en-US" sz="2800" dirty="0">
              <a:latin typeface="+mj-lt"/>
            </a:endParaRPr>
          </a:p>
        </p:txBody>
      </p:sp>
      <p:sp>
        <p:nvSpPr>
          <p:cNvPr id="5" name="TextBox 4">
            <a:extLst>
              <a:ext uri="{FF2B5EF4-FFF2-40B4-BE49-F238E27FC236}">
                <a16:creationId xmlns:a16="http://schemas.microsoft.com/office/drawing/2014/main" id="{C8979F89-9941-4C0B-69A6-A66D015BFA8A}"/>
              </a:ext>
            </a:extLst>
          </p:cNvPr>
          <p:cNvSpPr txBox="1"/>
          <p:nvPr/>
        </p:nvSpPr>
        <p:spPr>
          <a:xfrm>
            <a:off x="5576" y="1832813"/>
            <a:ext cx="9144000" cy="3903504"/>
          </a:xfrm>
          <a:prstGeom prst="rect">
            <a:avLst/>
          </a:prstGeom>
          <a:noFill/>
        </p:spPr>
        <p:txBody>
          <a:bodyPr wrap="square">
            <a:spAutoFit/>
          </a:bodyPr>
          <a:lstStyle/>
          <a:p>
            <a:pPr>
              <a:lnSpc>
                <a:spcPct val="150000"/>
              </a:lnSpc>
              <a:buNone/>
            </a:pPr>
            <a:r>
              <a:rPr lang="en-US" sz="2800" dirty="0">
                <a:latin typeface="+mj-lt"/>
              </a:rPr>
              <a:t>They’re often:</a:t>
            </a:r>
          </a:p>
          <a:p>
            <a:pPr marL="725488" lvl="1" indent="-457200">
              <a:lnSpc>
                <a:spcPct val="150000"/>
              </a:lnSpc>
              <a:buFont typeface="Arial" panose="020B0604020202020204" pitchFamily="34" charset="0"/>
              <a:buChar char="•"/>
            </a:pPr>
            <a:r>
              <a:rPr lang="en-US" sz="2800" dirty="0">
                <a:latin typeface="+mj-lt"/>
              </a:rPr>
              <a:t>left </a:t>
            </a:r>
            <a:r>
              <a:rPr lang="en-US" sz="2800" b="1" dirty="0">
                <a:latin typeface="+mj-lt"/>
              </a:rPr>
              <a:t>unpatched</a:t>
            </a:r>
            <a:r>
              <a:rPr lang="en-US" sz="2800" dirty="0">
                <a:latin typeface="+mj-lt"/>
              </a:rPr>
              <a:t> (not updated),</a:t>
            </a:r>
          </a:p>
          <a:p>
            <a:pPr marL="725488" lvl="1" indent="-457200">
              <a:lnSpc>
                <a:spcPct val="150000"/>
              </a:lnSpc>
              <a:buFont typeface="Arial" panose="020B0604020202020204" pitchFamily="34" charset="0"/>
              <a:buChar char="•"/>
            </a:pPr>
            <a:r>
              <a:rPr lang="en-US" sz="2800" dirty="0">
                <a:latin typeface="+mj-lt"/>
              </a:rPr>
              <a:t>have </a:t>
            </a:r>
            <a:r>
              <a:rPr lang="en-US" sz="2800" b="1" dirty="0">
                <a:latin typeface="+mj-lt"/>
              </a:rPr>
              <a:t>default usernames/passwords</a:t>
            </a:r>
            <a:r>
              <a:rPr lang="en-US" sz="2800" dirty="0">
                <a:latin typeface="+mj-lt"/>
              </a:rPr>
              <a:t> (e.g., admin/admin),</a:t>
            </a:r>
          </a:p>
          <a:p>
            <a:pPr marL="725488" lvl="1" indent="-457200">
              <a:lnSpc>
                <a:spcPct val="150000"/>
              </a:lnSpc>
              <a:buFont typeface="Arial" panose="020B0604020202020204" pitchFamily="34" charset="0"/>
              <a:buChar char="•"/>
            </a:pPr>
            <a:r>
              <a:rPr lang="en-US" sz="2800" dirty="0">
                <a:latin typeface="+mj-lt"/>
              </a:rPr>
              <a:t>and use </a:t>
            </a:r>
            <a:r>
              <a:rPr lang="en-US" sz="2800" b="1" dirty="0">
                <a:latin typeface="+mj-lt"/>
              </a:rPr>
              <a:t>weak encryption</a:t>
            </a:r>
            <a:r>
              <a:rPr lang="en-US" sz="2800" dirty="0">
                <a:latin typeface="+mj-lt"/>
              </a:rPr>
              <a:t> — like whispering secrets through a paper cup phone.</a:t>
            </a:r>
          </a:p>
        </p:txBody>
      </p:sp>
    </p:spTree>
    <p:extLst>
      <p:ext uri="{BB962C8B-B14F-4D97-AF65-F5344CB8AC3E}">
        <p14:creationId xmlns:p14="http://schemas.microsoft.com/office/powerpoint/2010/main" val="2973972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18797-A55D-3AC5-A528-7A63E396F0B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2679DBD-105C-B136-3CBA-E88A030B507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Physical Security Controls</a:t>
            </a:r>
          </a:p>
        </p:txBody>
      </p:sp>
      <p:sp>
        <p:nvSpPr>
          <p:cNvPr id="4" name="TextBox 3">
            <a:extLst>
              <a:ext uri="{FF2B5EF4-FFF2-40B4-BE49-F238E27FC236}">
                <a16:creationId xmlns:a16="http://schemas.microsoft.com/office/drawing/2014/main" id="{42A72FE8-857B-F611-CA7C-D5B0134DB923}"/>
              </a:ext>
            </a:extLst>
          </p:cNvPr>
          <p:cNvSpPr txBox="1"/>
          <p:nvPr/>
        </p:nvSpPr>
        <p:spPr>
          <a:xfrm>
            <a:off x="0" y="487004"/>
            <a:ext cx="9144000" cy="3900748"/>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Fences/Biometrics</a:t>
            </a:r>
            <a:br>
              <a:rPr lang="en-US" sz="2800" dirty="0">
                <a:latin typeface="+mj-lt"/>
              </a:rPr>
            </a:br>
            <a:r>
              <a:rPr lang="en-US" sz="2800" dirty="0">
                <a:latin typeface="+mj-lt"/>
              </a:rPr>
              <a:t>Think of fences like the boundary walls of a school — they keep out strangers.</a:t>
            </a:r>
            <a:br>
              <a:rPr lang="en-US" sz="2800" dirty="0">
                <a:latin typeface="+mj-lt"/>
              </a:rPr>
            </a:br>
            <a:r>
              <a:rPr lang="en-US" sz="2800" dirty="0">
                <a:latin typeface="+mj-lt"/>
              </a:rPr>
              <a:t>Biometrics (like fingerprint or face scan) are like your </a:t>
            </a:r>
            <a:r>
              <a:rPr lang="en-US" sz="2800" b="1" dirty="0">
                <a:latin typeface="+mj-lt"/>
              </a:rPr>
              <a:t>student ID card</a:t>
            </a:r>
            <a:r>
              <a:rPr lang="en-US" sz="2800" dirty="0">
                <a:latin typeface="+mj-lt"/>
              </a:rPr>
              <a:t>, but built into your body — they prove exactly who you are.</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25571787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0D3F80-133B-1A72-F155-7AF1D54E1E0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505EEBC-6487-AE4A-AB38-FF33C8A8729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Physical Security Controls</a:t>
            </a:r>
          </a:p>
        </p:txBody>
      </p:sp>
      <p:sp>
        <p:nvSpPr>
          <p:cNvPr id="4" name="TextBox 3">
            <a:extLst>
              <a:ext uri="{FF2B5EF4-FFF2-40B4-BE49-F238E27FC236}">
                <a16:creationId xmlns:a16="http://schemas.microsoft.com/office/drawing/2014/main" id="{9B590DBF-1FC3-ED57-BAEE-B215C358B496}"/>
              </a:ext>
            </a:extLst>
          </p:cNvPr>
          <p:cNvSpPr txBox="1"/>
          <p:nvPr/>
        </p:nvSpPr>
        <p:spPr>
          <a:xfrm>
            <a:off x="0" y="487004"/>
            <a:ext cx="9144000" cy="2608086"/>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Access Logs</a:t>
            </a:r>
            <a:br>
              <a:rPr lang="en-US" sz="2800" dirty="0">
                <a:latin typeface="+mj-lt"/>
              </a:rPr>
            </a:br>
            <a:r>
              <a:rPr lang="en-US" sz="2800" dirty="0">
                <a:latin typeface="+mj-lt"/>
              </a:rPr>
              <a:t>This is like the </a:t>
            </a:r>
            <a:r>
              <a:rPr lang="en-US" sz="2800" b="1" dirty="0">
                <a:latin typeface="+mj-lt"/>
              </a:rPr>
              <a:t>visitor sign-in sheet at a university front desk</a:t>
            </a:r>
            <a:r>
              <a:rPr lang="en-US" sz="2800" dirty="0">
                <a:latin typeface="+mj-lt"/>
              </a:rPr>
              <a:t>. It records exactly who entered a building and when — useful if something suspicious happens.</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4157935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24C2B-3757-7EF3-9BD7-90ADD6AA8C8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E455B10-04B5-0498-AC53-F125C3A5212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Physical Security Controls</a:t>
            </a:r>
          </a:p>
        </p:txBody>
      </p:sp>
      <p:sp>
        <p:nvSpPr>
          <p:cNvPr id="4" name="TextBox 3">
            <a:extLst>
              <a:ext uri="{FF2B5EF4-FFF2-40B4-BE49-F238E27FC236}">
                <a16:creationId xmlns:a16="http://schemas.microsoft.com/office/drawing/2014/main" id="{AC500BF2-FD56-2911-9B58-A86D0BACCC83}"/>
              </a:ext>
            </a:extLst>
          </p:cNvPr>
          <p:cNvSpPr txBox="1"/>
          <p:nvPr/>
        </p:nvSpPr>
        <p:spPr>
          <a:xfrm>
            <a:off x="0" y="487004"/>
            <a:ext cx="9144000" cy="2607958"/>
          </a:xfrm>
          <a:prstGeom prst="rect">
            <a:avLst/>
          </a:prstGeom>
          <a:noFill/>
        </p:spPr>
        <p:txBody>
          <a:bodyPr wrap="square">
            <a:spAutoFit/>
          </a:bodyPr>
          <a:lstStyle/>
          <a:p>
            <a:pPr>
              <a:lnSpc>
                <a:spcPct val="150000"/>
              </a:lnSpc>
              <a:buNone/>
            </a:pPr>
            <a:r>
              <a:rPr lang="en-US" sz="2800" b="1" dirty="0">
                <a:latin typeface="+mj-lt"/>
              </a:rPr>
              <a:t>Debate Prompt</a:t>
            </a:r>
          </a:p>
          <a:p>
            <a:pPr>
              <a:lnSpc>
                <a:spcPct val="150000"/>
              </a:lnSpc>
            </a:pPr>
            <a:r>
              <a:rPr lang="en-US" sz="2800" b="1" dirty="0">
                <a:latin typeface="+mj-lt"/>
              </a:rPr>
              <a:t>Should biometrics be mandatory at data centers?</a:t>
            </a:r>
            <a:br>
              <a:rPr lang="en-US" sz="2800" dirty="0">
                <a:latin typeface="+mj-lt"/>
              </a:rPr>
            </a:br>
            <a:r>
              <a:rPr lang="en-US" sz="2800" dirty="0">
                <a:latin typeface="+mj-lt"/>
              </a:rPr>
              <a:t>Yes = High security, hard to fake</a:t>
            </a:r>
            <a:br>
              <a:rPr lang="en-US" sz="2800" dirty="0">
                <a:latin typeface="+mj-lt"/>
              </a:rPr>
            </a:br>
            <a:r>
              <a:rPr lang="en-US" sz="2800" dirty="0">
                <a:latin typeface="+mj-lt"/>
              </a:rPr>
              <a:t>No = Privacy concerns, and what if the scanner fails?</a:t>
            </a:r>
          </a:p>
        </p:txBody>
      </p:sp>
    </p:spTree>
    <p:extLst>
      <p:ext uri="{BB962C8B-B14F-4D97-AF65-F5344CB8AC3E}">
        <p14:creationId xmlns:p14="http://schemas.microsoft.com/office/powerpoint/2010/main" val="40272080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85BE0B-7F29-8C33-9A1F-B8CC6194881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0305D2E0-FC3D-021E-2E73-054D81FAB5E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Surveillance and Intrusion</a:t>
            </a:r>
          </a:p>
        </p:txBody>
      </p:sp>
      <p:sp>
        <p:nvSpPr>
          <p:cNvPr id="4" name="TextBox 3">
            <a:extLst>
              <a:ext uri="{FF2B5EF4-FFF2-40B4-BE49-F238E27FC236}">
                <a16:creationId xmlns:a16="http://schemas.microsoft.com/office/drawing/2014/main" id="{F4E439AE-2CE8-6B7E-9766-21D100B9D4FA}"/>
              </a:ext>
            </a:extLst>
          </p:cNvPr>
          <p:cNvSpPr txBox="1"/>
          <p:nvPr/>
        </p:nvSpPr>
        <p:spPr>
          <a:xfrm>
            <a:off x="0" y="487004"/>
            <a:ext cx="9144000"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Guards &amp; Escorts</a:t>
            </a:r>
            <a:br>
              <a:rPr lang="en-US" sz="2800" dirty="0">
                <a:latin typeface="+mj-lt"/>
              </a:rPr>
            </a:br>
            <a:r>
              <a:rPr lang="en-US" sz="2800" dirty="0">
                <a:latin typeface="+mj-lt"/>
              </a:rPr>
              <a:t>Think of guards like the </a:t>
            </a:r>
            <a:r>
              <a:rPr lang="en-US" sz="2800" b="1" dirty="0">
                <a:latin typeface="+mj-lt"/>
              </a:rPr>
              <a:t>security officers at shopping malls</a:t>
            </a:r>
            <a:r>
              <a:rPr lang="en-US" sz="2800" dirty="0">
                <a:latin typeface="+mj-lt"/>
              </a:rPr>
              <a:t> — they step in when technology can’t. Escorts guide visitors and stop them from wandering into restricted areas.</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960571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0B17F-0C58-B0AB-D6E6-A4DC1B2ABB2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64C3E26-4039-AF78-682D-6DFE908B2445}"/>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4" name="TextBox 3">
            <a:extLst>
              <a:ext uri="{FF2B5EF4-FFF2-40B4-BE49-F238E27FC236}">
                <a16:creationId xmlns:a16="http://schemas.microsoft.com/office/drawing/2014/main" id="{03FF22D5-3EF9-2846-F117-B917C8D2DCC2}"/>
              </a:ext>
            </a:extLst>
          </p:cNvPr>
          <p:cNvSpPr txBox="1"/>
          <p:nvPr/>
        </p:nvSpPr>
        <p:spPr>
          <a:xfrm>
            <a:off x="-11875" y="838200"/>
            <a:ext cx="9155875" cy="3257174"/>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Discussion Question:</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Why is it important to remove unused services from a public PC?</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Reduces attack surface; fewer vulnerabilities for attackers to exploit.</a:t>
            </a:r>
          </a:p>
        </p:txBody>
      </p:sp>
    </p:spTree>
    <p:extLst>
      <p:ext uri="{BB962C8B-B14F-4D97-AF65-F5344CB8AC3E}">
        <p14:creationId xmlns:p14="http://schemas.microsoft.com/office/powerpoint/2010/main" val="3463377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55010-C888-A6C3-4CAC-EBA83021C61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2FFDFEB-D5F0-F69E-7366-6D6FCD5A94FB}"/>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Surveillance and Intrusion</a:t>
            </a:r>
          </a:p>
        </p:txBody>
      </p:sp>
      <p:sp>
        <p:nvSpPr>
          <p:cNvPr id="4" name="TextBox 3">
            <a:extLst>
              <a:ext uri="{FF2B5EF4-FFF2-40B4-BE49-F238E27FC236}">
                <a16:creationId xmlns:a16="http://schemas.microsoft.com/office/drawing/2014/main" id="{C8336F4F-D99D-2083-29EC-5077101F391C}"/>
              </a:ext>
            </a:extLst>
          </p:cNvPr>
          <p:cNvSpPr txBox="1"/>
          <p:nvPr/>
        </p:nvSpPr>
        <p:spPr>
          <a:xfrm>
            <a:off x="0" y="487004"/>
            <a:ext cx="9144000" cy="325441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Video Surveillance</a:t>
            </a:r>
            <a:br>
              <a:rPr lang="en-US" sz="2800" dirty="0">
                <a:latin typeface="+mj-lt"/>
              </a:rPr>
            </a:br>
            <a:r>
              <a:rPr lang="en-US" sz="2800" dirty="0">
                <a:latin typeface="+mj-lt"/>
              </a:rPr>
              <a:t>This is like having </a:t>
            </a:r>
            <a:r>
              <a:rPr lang="en-US" sz="2800" b="1" dirty="0">
                <a:latin typeface="+mj-lt"/>
              </a:rPr>
              <a:t>dashcams in cars</a:t>
            </a:r>
            <a:r>
              <a:rPr lang="en-US" sz="2800" dirty="0">
                <a:latin typeface="+mj-lt"/>
              </a:rPr>
              <a:t> — they don’t stop incidents, but they help us see what happened and who was involved. Cameras help catch intruders after or even during suspicious activity.</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1830557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6E701-2B5C-57EE-33EA-68FF5086B33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B558FFA-2769-DD15-E4D9-9E2A65051CAD}"/>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Surveillance and Intrusion</a:t>
            </a:r>
          </a:p>
        </p:txBody>
      </p:sp>
      <p:sp>
        <p:nvSpPr>
          <p:cNvPr id="4" name="TextBox 3">
            <a:extLst>
              <a:ext uri="{FF2B5EF4-FFF2-40B4-BE49-F238E27FC236}">
                <a16:creationId xmlns:a16="http://schemas.microsoft.com/office/drawing/2014/main" id="{223A9D9B-9DD0-D440-8021-51D5AF43724D}"/>
              </a:ext>
            </a:extLst>
          </p:cNvPr>
          <p:cNvSpPr txBox="1"/>
          <p:nvPr/>
        </p:nvSpPr>
        <p:spPr>
          <a:xfrm>
            <a:off x="0" y="487004"/>
            <a:ext cx="9144000" cy="2610843"/>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lang="en-US" sz="2800" b="1" dirty="0">
                <a:latin typeface="+mj-lt"/>
              </a:rPr>
              <a:t>RFID Surveillance</a:t>
            </a:r>
            <a:br>
              <a:rPr lang="en-US" sz="2800" dirty="0">
                <a:latin typeface="+mj-lt"/>
              </a:rPr>
            </a:br>
            <a:r>
              <a:rPr lang="en-US" sz="2800" dirty="0">
                <a:latin typeface="+mj-lt"/>
              </a:rPr>
              <a:t>Imagine putting a </a:t>
            </a:r>
            <a:r>
              <a:rPr lang="en-US" sz="2800" b="1" dirty="0">
                <a:latin typeface="+mj-lt"/>
              </a:rPr>
              <a:t>tracking tag on your suitcase at an airport</a:t>
            </a:r>
            <a:r>
              <a:rPr lang="en-US" sz="2800" dirty="0">
                <a:latin typeface="+mj-lt"/>
              </a:rPr>
              <a:t>. RFID tags on assets (like laptops or projectors) help staff know where important gear is, and if it goes missing.</a:t>
            </a:r>
            <a:endParaRPr kumimoji="0" lang="en-US" altLang="en-US" sz="2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419050094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A6FA1-A125-F9E9-4836-7AA889FE0EF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00A0902-FDD5-FD18-EFC3-74A7A3AC8FE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Fire Safety – Why It Matters in IT</a:t>
            </a:r>
          </a:p>
        </p:txBody>
      </p:sp>
      <p:sp>
        <p:nvSpPr>
          <p:cNvPr id="4" name="TextBox 3">
            <a:extLst>
              <a:ext uri="{FF2B5EF4-FFF2-40B4-BE49-F238E27FC236}">
                <a16:creationId xmlns:a16="http://schemas.microsoft.com/office/drawing/2014/main" id="{3F223D40-24B3-CC53-42BB-6BFBAED5CDC5}"/>
              </a:ext>
            </a:extLst>
          </p:cNvPr>
          <p:cNvSpPr txBox="1"/>
          <p:nvPr/>
        </p:nvSpPr>
        <p:spPr>
          <a:xfrm>
            <a:off x="0" y="443070"/>
            <a:ext cx="9144000" cy="5196166"/>
          </a:xfrm>
          <a:prstGeom prst="rect">
            <a:avLst/>
          </a:prstGeom>
          <a:noFill/>
        </p:spPr>
        <p:txBody>
          <a:bodyPr wrap="square">
            <a:spAutoFit/>
          </a:bodyPr>
          <a:lstStyle/>
          <a:p>
            <a:pPr>
              <a:lnSpc>
                <a:spcPct val="150000"/>
              </a:lnSpc>
            </a:pPr>
            <a:r>
              <a:rPr lang="en-US" sz="2800" b="1" dirty="0">
                <a:latin typeface="+mj-lt"/>
              </a:rPr>
              <a:t>Fire = Major Threat</a:t>
            </a:r>
            <a:br>
              <a:rPr lang="en-US" sz="2800" dirty="0">
                <a:latin typeface="+mj-lt"/>
              </a:rPr>
            </a:br>
            <a:r>
              <a:rPr lang="en-US" sz="2800" dirty="0">
                <a:latin typeface="+mj-lt"/>
              </a:rPr>
              <a:t>Just like you wouldn’t leave a candle burning unattended at home, you can’t ignore fire risks in data centers. One spark can destroy all servers, data, and business operations.</a:t>
            </a:r>
          </a:p>
          <a:p>
            <a:pPr>
              <a:lnSpc>
                <a:spcPct val="150000"/>
              </a:lnSpc>
            </a:pPr>
            <a:r>
              <a:rPr lang="en-US" sz="2800" b="1" dirty="0">
                <a:latin typeface="+mj-lt"/>
              </a:rPr>
              <a:t>Prevention and Detection are a Must</a:t>
            </a:r>
            <a:br>
              <a:rPr lang="en-US" sz="2800" dirty="0">
                <a:latin typeface="+mj-lt"/>
              </a:rPr>
            </a:br>
            <a:r>
              <a:rPr lang="en-US" sz="2800" dirty="0">
                <a:latin typeface="+mj-lt"/>
              </a:rPr>
              <a:t>Think of smoke detectors and suppression systems as </a:t>
            </a:r>
            <a:r>
              <a:rPr lang="en-US" sz="2800" b="1" dirty="0">
                <a:latin typeface="+mj-lt"/>
              </a:rPr>
              <a:t>smoke alarms for your digital brain</a:t>
            </a:r>
            <a:r>
              <a:rPr lang="en-US" sz="2800" dirty="0">
                <a:latin typeface="+mj-lt"/>
              </a:rPr>
              <a:t> — they give early warning so you don’t lose years of work and systems in minutes.</a:t>
            </a:r>
          </a:p>
        </p:txBody>
      </p:sp>
    </p:spTree>
    <p:extLst>
      <p:ext uri="{BB962C8B-B14F-4D97-AF65-F5344CB8AC3E}">
        <p14:creationId xmlns:p14="http://schemas.microsoft.com/office/powerpoint/2010/main" val="13380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037685-2490-5467-CD61-D62DA94C90B0}"/>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AACB126-77C9-AE0C-0A7A-1E3508279044}"/>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Fire Safety – Why It Matters in IT</a:t>
            </a:r>
          </a:p>
        </p:txBody>
      </p:sp>
      <p:sp>
        <p:nvSpPr>
          <p:cNvPr id="4" name="TextBox 3">
            <a:extLst>
              <a:ext uri="{FF2B5EF4-FFF2-40B4-BE49-F238E27FC236}">
                <a16:creationId xmlns:a16="http://schemas.microsoft.com/office/drawing/2014/main" id="{2129DDF3-A9FE-31FE-02EF-1B81F40FB463}"/>
              </a:ext>
            </a:extLst>
          </p:cNvPr>
          <p:cNvSpPr txBox="1"/>
          <p:nvPr/>
        </p:nvSpPr>
        <p:spPr>
          <a:xfrm>
            <a:off x="0" y="443070"/>
            <a:ext cx="9144000" cy="2610843"/>
          </a:xfrm>
          <a:prstGeom prst="rect">
            <a:avLst/>
          </a:prstGeom>
          <a:noFill/>
        </p:spPr>
        <p:txBody>
          <a:bodyPr wrap="square">
            <a:spAutoFit/>
          </a:bodyPr>
          <a:lstStyle/>
          <a:p>
            <a:pPr>
              <a:lnSpc>
                <a:spcPct val="150000"/>
              </a:lnSpc>
            </a:pPr>
            <a:r>
              <a:rPr lang="en-US" sz="2800" b="1" dirty="0">
                <a:latin typeface="+mj-lt"/>
              </a:rPr>
              <a:t>Real Example:</a:t>
            </a:r>
          </a:p>
          <a:p>
            <a:pPr>
              <a:lnSpc>
                <a:spcPct val="150000"/>
              </a:lnSpc>
            </a:pPr>
            <a:r>
              <a:rPr lang="en-US" sz="2800" dirty="0">
                <a:latin typeface="+mj-lt"/>
              </a:rPr>
              <a:t>At </a:t>
            </a:r>
            <a:r>
              <a:rPr lang="en-US" sz="2800" b="1" dirty="0">
                <a:latin typeface="+mj-lt"/>
              </a:rPr>
              <a:t>ACU data centers</a:t>
            </a:r>
            <a:r>
              <a:rPr lang="en-US" sz="2800" dirty="0">
                <a:latin typeface="+mj-lt"/>
              </a:rPr>
              <a:t>, they use </a:t>
            </a:r>
            <a:r>
              <a:rPr lang="en-US" sz="2800" b="1" dirty="0">
                <a:latin typeface="+mj-lt"/>
              </a:rPr>
              <a:t>fire suppression systems</a:t>
            </a:r>
            <a:r>
              <a:rPr lang="en-US" sz="2800" dirty="0">
                <a:latin typeface="+mj-lt"/>
              </a:rPr>
              <a:t> (like sprinklers and gas systems) to stop fires before they spread to devices.</a:t>
            </a:r>
          </a:p>
        </p:txBody>
      </p:sp>
    </p:spTree>
    <p:extLst>
      <p:ext uri="{BB962C8B-B14F-4D97-AF65-F5344CB8AC3E}">
        <p14:creationId xmlns:p14="http://schemas.microsoft.com/office/powerpoint/2010/main" val="35692308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75846-ED83-6391-4571-7A76844167D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3706E24-714C-3808-0A43-FC42444C8567}"/>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Fire Safety – Why It Matters in IT</a:t>
            </a:r>
          </a:p>
        </p:txBody>
      </p:sp>
      <p:sp>
        <p:nvSpPr>
          <p:cNvPr id="4" name="TextBox 3">
            <a:extLst>
              <a:ext uri="{FF2B5EF4-FFF2-40B4-BE49-F238E27FC236}">
                <a16:creationId xmlns:a16="http://schemas.microsoft.com/office/drawing/2014/main" id="{3549FC6B-45BF-1C83-E452-A9A0D680624D}"/>
              </a:ext>
            </a:extLst>
          </p:cNvPr>
          <p:cNvSpPr txBox="1"/>
          <p:nvPr/>
        </p:nvSpPr>
        <p:spPr>
          <a:xfrm>
            <a:off x="0" y="443070"/>
            <a:ext cx="9144000" cy="3903504"/>
          </a:xfrm>
          <a:prstGeom prst="rect">
            <a:avLst/>
          </a:prstGeom>
          <a:noFill/>
        </p:spPr>
        <p:txBody>
          <a:bodyPr wrap="square">
            <a:spAutoFit/>
          </a:bodyPr>
          <a:lstStyle/>
          <a:p>
            <a:pPr>
              <a:lnSpc>
                <a:spcPct val="150000"/>
              </a:lnSpc>
              <a:buNone/>
            </a:pPr>
            <a:r>
              <a:rPr lang="en-US" sz="2800" b="1" dirty="0">
                <a:latin typeface="+mj-lt"/>
              </a:rPr>
              <a:t>Problem Scenario:</a:t>
            </a:r>
          </a:p>
          <a:p>
            <a:pPr>
              <a:lnSpc>
                <a:spcPct val="150000"/>
              </a:lnSpc>
              <a:buNone/>
            </a:pPr>
            <a:r>
              <a:rPr lang="en-US" sz="2800" dirty="0">
                <a:latin typeface="+mj-lt"/>
              </a:rPr>
              <a:t>If a </a:t>
            </a:r>
            <a:r>
              <a:rPr lang="en-US" sz="2800" b="1" dirty="0">
                <a:latin typeface="+mj-lt"/>
              </a:rPr>
              <a:t>server room has no smoke detector</a:t>
            </a:r>
            <a:r>
              <a:rPr lang="en-US" sz="2800" dirty="0">
                <a:latin typeface="+mj-lt"/>
              </a:rPr>
              <a:t>, what do you do?</a:t>
            </a:r>
          </a:p>
          <a:p>
            <a:pPr>
              <a:lnSpc>
                <a:spcPct val="150000"/>
              </a:lnSpc>
            </a:pPr>
            <a:r>
              <a:rPr lang="en-US" sz="2800" b="1" dirty="0">
                <a:latin typeface="+mj-lt"/>
              </a:rPr>
              <a:t>Solution</a:t>
            </a:r>
            <a:r>
              <a:rPr lang="en-US" sz="2800" dirty="0">
                <a:latin typeface="+mj-lt"/>
              </a:rPr>
              <a:t>:</a:t>
            </a:r>
            <a:br>
              <a:rPr lang="en-US" sz="2800" dirty="0">
                <a:latin typeface="+mj-lt"/>
              </a:rPr>
            </a:br>
            <a:r>
              <a:rPr lang="en-US" sz="2800" dirty="0">
                <a:latin typeface="+mj-lt"/>
              </a:rPr>
              <a:t>Install detectors </a:t>
            </a:r>
            <a:r>
              <a:rPr lang="en-US" sz="2800" b="1" dirty="0">
                <a:latin typeface="+mj-lt"/>
              </a:rPr>
              <a:t>ASAP</a:t>
            </a:r>
            <a:r>
              <a:rPr lang="en-US" sz="2800" dirty="0">
                <a:latin typeface="+mj-lt"/>
              </a:rPr>
              <a:t> and do a full </a:t>
            </a:r>
            <a:r>
              <a:rPr lang="en-US" sz="2800" b="1" dirty="0">
                <a:latin typeface="+mj-lt"/>
              </a:rPr>
              <a:t>fire safety review</a:t>
            </a:r>
            <a:r>
              <a:rPr lang="en-US" sz="2800" dirty="0">
                <a:latin typeface="+mj-lt"/>
              </a:rPr>
              <a:t> (include wiring checks, equipment spacing, and backup plans).</a:t>
            </a:r>
          </a:p>
        </p:txBody>
      </p:sp>
    </p:spTree>
    <p:extLst>
      <p:ext uri="{BB962C8B-B14F-4D97-AF65-F5344CB8AC3E}">
        <p14:creationId xmlns:p14="http://schemas.microsoft.com/office/powerpoint/2010/main" val="985170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20940-BAB4-B86E-E8DF-E2A1074DB06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CDDBC8A-CB4C-284A-8CF7-989F9BAD3B01}"/>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dirty="0"/>
              <a:t>Fire Safety – Why It Matters in IT</a:t>
            </a:r>
          </a:p>
        </p:txBody>
      </p:sp>
      <p:sp>
        <p:nvSpPr>
          <p:cNvPr id="4" name="TextBox 3">
            <a:extLst>
              <a:ext uri="{FF2B5EF4-FFF2-40B4-BE49-F238E27FC236}">
                <a16:creationId xmlns:a16="http://schemas.microsoft.com/office/drawing/2014/main" id="{F0B318D4-1669-D5E3-177C-DD1481C953DD}"/>
              </a:ext>
            </a:extLst>
          </p:cNvPr>
          <p:cNvSpPr txBox="1"/>
          <p:nvPr/>
        </p:nvSpPr>
        <p:spPr>
          <a:xfrm>
            <a:off x="0" y="1464488"/>
            <a:ext cx="9144000" cy="1964512"/>
          </a:xfrm>
          <a:prstGeom prst="rect">
            <a:avLst/>
          </a:prstGeom>
          <a:noFill/>
        </p:spPr>
        <p:txBody>
          <a:bodyPr wrap="square">
            <a:spAutoFit/>
          </a:bodyPr>
          <a:lstStyle/>
          <a:p>
            <a:pPr>
              <a:lnSpc>
                <a:spcPct val="150000"/>
              </a:lnSpc>
              <a:buNone/>
            </a:pPr>
            <a:r>
              <a:rPr lang="en-US" sz="2800" dirty="0">
                <a:latin typeface="+mj-lt"/>
              </a:rPr>
              <a:t>Fire doesn’t steal data — but it </a:t>
            </a:r>
            <a:r>
              <a:rPr lang="en-US" sz="2800" b="1" dirty="0">
                <a:latin typeface="+mj-lt"/>
              </a:rPr>
              <a:t>destroys it</a:t>
            </a:r>
            <a:r>
              <a:rPr lang="en-US" sz="2800" dirty="0">
                <a:latin typeface="+mj-lt"/>
              </a:rPr>
              <a:t>.</a:t>
            </a:r>
            <a:br>
              <a:rPr lang="en-US" sz="2800" dirty="0">
                <a:latin typeface="+mj-lt"/>
              </a:rPr>
            </a:br>
            <a:r>
              <a:rPr lang="en-US" sz="2800" dirty="0">
                <a:latin typeface="+mj-lt"/>
              </a:rPr>
              <a:t>Cybersecurity isn't just about hackers — it’s about </a:t>
            </a:r>
            <a:r>
              <a:rPr lang="en-US" sz="2800" b="1" dirty="0">
                <a:latin typeface="+mj-lt"/>
              </a:rPr>
              <a:t>protecting systems from any threat</a:t>
            </a:r>
            <a:r>
              <a:rPr lang="en-US" sz="2800" dirty="0">
                <a:latin typeface="+mj-lt"/>
              </a:rPr>
              <a:t>, including physical ones like fire.</a:t>
            </a:r>
          </a:p>
        </p:txBody>
      </p:sp>
    </p:spTree>
    <p:extLst>
      <p:ext uri="{BB962C8B-B14F-4D97-AF65-F5344CB8AC3E}">
        <p14:creationId xmlns:p14="http://schemas.microsoft.com/office/powerpoint/2010/main" val="137419417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8E6B2A54-A689-1894-1B50-EF95D5F8396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Water Sprinkler System</a:t>
            </a:r>
          </a:p>
        </p:txBody>
      </p:sp>
      <p:pic>
        <p:nvPicPr>
          <p:cNvPr id="5" name="object 4">
            <a:extLst>
              <a:ext uri="{FF2B5EF4-FFF2-40B4-BE49-F238E27FC236}">
                <a16:creationId xmlns:a16="http://schemas.microsoft.com/office/drawing/2014/main" id="{9C7D9225-255F-8063-F8F9-026B9A9D971C}"/>
              </a:ext>
            </a:extLst>
          </p:cNvPr>
          <p:cNvPicPr/>
          <p:nvPr/>
        </p:nvPicPr>
        <p:blipFill>
          <a:blip r:embed="rId2" cstate="print"/>
          <a:stretch>
            <a:fillRect/>
          </a:stretch>
        </p:blipFill>
        <p:spPr>
          <a:xfrm>
            <a:off x="5591556" y="1981200"/>
            <a:ext cx="3552444" cy="2234184"/>
          </a:xfrm>
          <a:prstGeom prst="rect">
            <a:avLst/>
          </a:prstGeom>
        </p:spPr>
      </p:pic>
      <p:sp>
        <p:nvSpPr>
          <p:cNvPr id="7" name="TextBox 6">
            <a:extLst>
              <a:ext uri="{FF2B5EF4-FFF2-40B4-BE49-F238E27FC236}">
                <a16:creationId xmlns:a16="http://schemas.microsoft.com/office/drawing/2014/main" id="{540EC296-9B4E-5B84-1118-8F11F17E98F6}"/>
              </a:ext>
            </a:extLst>
          </p:cNvPr>
          <p:cNvSpPr txBox="1"/>
          <p:nvPr/>
        </p:nvSpPr>
        <p:spPr>
          <a:xfrm>
            <a:off x="1" y="762000"/>
            <a:ext cx="5591556" cy="5196166"/>
          </a:xfrm>
          <a:prstGeom prst="rect">
            <a:avLst/>
          </a:prstGeom>
          <a:noFill/>
        </p:spPr>
        <p:txBody>
          <a:bodyPr wrap="square">
            <a:spAutoFit/>
          </a:bodyPr>
          <a:lstStyle/>
          <a:p>
            <a:pPr>
              <a:lnSpc>
                <a:spcPct val="150000"/>
              </a:lnSpc>
              <a:buNone/>
            </a:pPr>
            <a:r>
              <a:rPr lang="en-US" sz="2800" dirty="0">
                <a:latin typeface="+mj-lt"/>
              </a:rPr>
              <a:t>Sprinkler systems automatically release water when the room gets too hot (around 60-65°C). It's like a safety valve that opens when it senses fire.</a:t>
            </a:r>
          </a:p>
          <a:p>
            <a:pPr>
              <a:lnSpc>
                <a:spcPct val="150000"/>
              </a:lnSpc>
            </a:pPr>
            <a:r>
              <a:rPr lang="en-US" sz="2800" b="1" dirty="0">
                <a:latin typeface="+mj-lt"/>
              </a:rPr>
              <a:t>Example (Australia):</a:t>
            </a:r>
            <a:r>
              <a:rPr lang="en-US" sz="2800" dirty="0">
                <a:latin typeface="+mj-lt"/>
              </a:rPr>
              <a:t> Found in most university labs and shopping </a:t>
            </a:r>
            <a:r>
              <a:rPr lang="en-US" sz="2800" dirty="0" err="1">
                <a:latin typeface="+mj-lt"/>
              </a:rPr>
              <a:t>centres</a:t>
            </a:r>
            <a:r>
              <a:rPr lang="en-US" sz="2800" dirty="0">
                <a:latin typeface="+mj-lt"/>
              </a:rPr>
              <a:t> like Westfield Sydney.</a:t>
            </a:r>
          </a:p>
        </p:txBody>
      </p:sp>
    </p:spTree>
    <p:extLst>
      <p:ext uri="{BB962C8B-B14F-4D97-AF65-F5344CB8AC3E}">
        <p14:creationId xmlns:p14="http://schemas.microsoft.com/office/powerpoint/2010/main" val="16272775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93906-66F9-0B27-26AB-42E905C77F07}"/>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B140E19F-8F89-A348-CFD6-A92A09F7DEA5}"/>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Water Sprinkler System</a:t>
            </a:r>
          </a:p>
        </p:txBody>
      </p:sp>
      <p:pic>
        <p:nvPicPr>
          <p:cNvPr id="5" name="object 4">
            <a:extLst>
              <a:ext uri="{FF2B5EF4-FFF2-40B4-BE49-F238E27FC236}">
                <a16:creationId xmlns:a16="http://schemas.microsoft.com/office/drawing/2014/main" id="{465D227D-8814-29E3-BA5B-DB3367BB46EB}"/>
              </a:ext>
            </a:extLst>
          </p:cNvPr>
          <p:cNvPicPr/>
          <p:nvPr/>
        </p:nvPicPr>
        <p:blipFill>
          <a:blip r:embed="rId2" cstate="print"/>
          <a:stretch>
            <a:fillRect/>
          </a:stretch>
        </p:blipFill>
        <p:spPr>
          <a:xfrm>
            <a:off x="5591556" y="1981200"/>
            <a:ext cx="3552444" cy="2234184"/>
          </a:xfrm>
          <a:prstGeom prst="rect">
            <a:avLst/>
          </a:prstGeom>
        </p:spPr>
      </p:pic>
      <p:sp>
        <p:nvSpPr>
          <p:cNvPr id="7" name="TextBox 6">
            <a:extLst>
              <a:ext uri="{FF2B5EF4-FFF2-40B4-BE49-F238E27FC236}">
                <a16:creationId xmlns:a16="http://schemas.microsoft.com/office/drawing/2014/main" id="{453D7E80-863C-C221-CCE7-C64E4C60FB99}"/>
              </a:ext>
            </a:extLst>
          </p:cNvPr>
          <p:cNvSpPr txBox="1"/>
          <p:nvPr/>
        </p:nvSpPr>
        <p:spPr>
          <a:xfrm>
            <a:off x="1" y="762000"/>
            <a:ext cx="5591556" cy="4549835"/>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mj-lt"/>
              </a:rPr>
              <a:t>Role-Playing Debate:</a:t>
            </a:r>
            <a:r>
              <a:rPr lang="en-US" sz="2800" dirty="0">
                <a:latin typeface="+mj-lt"/>
              </a:rPr>
              <a:t> Should data </a:t>
            </a:r>
            <a:r>
              <a:rPr lang="en-US" sz="2800" dirty="0" err="1">
                <a:latin typeface="+mj-lt"/>
              </a:rPr>
              <a:t>centres</a:t>
            </a:r>
            <a:r>
              <a:rPr lang="en-US" sz="2800" dirty="0">
                <a:latin typeface="+mj-lt"/>
              </a:rPr>
              <a:t> avoid water-based sprinklers?</a:t>
            </a:r>
          </a:p>
          <a:p>
            <a:pPr marL="457200" indent="-457200">
              <a:lnSpc>
                <a:spcPct val="150000"/>
              </a:lnSpc>
              <a:buFont typeface="Arial" panose="020B0604020202020204" pitchFamily="34" charset="0"/>
              <a:buChar char="•"/>
            </a:pPr>
            <a:r>
              <a:rPr lang="en-US" sz="2800" b="1" dirty="0">
                <a:latin typeface="+mj-lt"/>
              </a:rPr>
              <a:t>Answer Example:</a:t>
            </a:r>
            <a:r>
              <a:rPr lang="en-US" sz="2800" dirty="0">
                <a:latin typeface="+mj-lt"/>
              </a:rPr>
              <a:t> Water is effective but could damage IT hardware. Gas systems may be better in such environments.</a:t>
            </a:r>
          </a:p>
        </p:txBody>
      </p:sp>
    </p:spTree>
    <p:extLst>
      <p:ext uri="{BB962C8B-B14F-4D97-AF65-F5344CB8AC3E}">
        <p14:creationId xmlns:p14="http://schemas.microsoft.com/office/powerpoint/2010/main" val="98828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1000"/>
                                        <p:tgtEl>
                                          <p:spTgt spid="7">
                                            <p:txEl>
                                              <p:pRg st="1" end="1"/>
                                            </p:txEl>
                                          </p:spTgt>
                                        </p:tgtEl>
                                      </p:cBhvr>
                                    </p:animEffect>
                                    <p:anim calcmode="lin" valueType="num">
                                      <p:cBhvr>
                                        <p:cTn id="8"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6E3FC-9660-7FF9-074B-B71E48BF74CE}"/>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6B60981D-779A-6407-0C3E-F1E384E8062C}"/>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Gaseous Fire Suppression System</a:t>
            </a:r>
          </a:p>
        </p:txBody>
      </p:sp>
      <p:sp>
        <p:nvSpPr>
          <p:cNvPr id="7" name="TextBox 6">
            <a:extLst>
              <a:ext uri="{FF2B5EF4-FFF2-40B4-BE49-F238E27FC236}">
                <a16:creationId xmlns:a16="http://schemas.microsoft.com/office/drawing/2014/main" id="{C3007E27-991D-90FB-63D5-1A4920AF1ECC}"/>
              </a:ext>
            </a:extLst>
          </p:cNvPr>
          <p:cNvSpPr txBox="1"/>
          <p:nvPr/>
        </p:nvSpPr>
        <p:spPr>
          <a:xfrm>
            <a:off x="1" y="762000"/>
            <a:ext cx="5867399" cy="3903504"/>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This system uses gas instead of water to put out fires without damaging electronic equipment.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Real-World Analogy:</a:t>
            </a:r>
            <a:r>
              <a:rPr kumimoji="0" lang="en-US" altLang="en-US" sz="2800" b="0" i="0" u="none" strike="noStrike" cap="none" normalizeH="0" baseline="0" dirty="0">
                <a:ln>
                  <a:noFill/>
                </a:ln>
                <a:solidFill>
                  <a:schemeClr val="tx1"/>
                </a:solidFill>
                <a:effectLst/>
                <a:latin typeface="+mj-lt"/>
              </a:rPr>
              <a:t> Like blowing out a candle without getting wax on the table.</a:t>
            </a:r>
          </a:p>
        </p:txBody>
      </p:sp>
      <p:pic>
        <p:nvPicPr>
          <p:cNvPr id="2" name="object 3">
            <a:extLst>
              <a:ext uri="{FF2B5EF4-FFF2-40B4-BE49-F238E27FC236}">
                <a16:creationId xmlns:a16="http://schemas.microsoft.com/office/drawing/2014/main" id="{D56544FA-528F-0492-F709-9993EC795F13}"/>
              </a:ext>
            </a:extLst>
          </p:cNvPr>
          <p:cNvPicPr/>
          <p:nvPr/>
        </p:nvPicPr>
        <p:blipFill>
          <a:blip r:embed="rId2" cstate="print"/>
          <a:stretch>
            <a:fillRect/>
          </a:stretch>
        </p:blipFill>
        <p:spPr>
          <a:xfrm>
            <a:off x="5638800" y="1981201"/>
            <a:ext cx="3505200" cy="2971800"/>
          </a:xfrm>
          <a:prstGeom prst="rect">
            <a:avLst/>
          </a:prstGeom>
        </p:spPr>
      </p:pic>
      <p:sp>
        <p:nvSpPr>
          <p:cNvPr id="8" name="Rectangle 3">
            <a:extLst>
              <a:ext uri="{FF2B5EF4-FFF2-40B4-BE49-F238E27FC236}">
                <a16:creationId xmlns:a16="http://schemas.microsoft.com/office/drawing/2014/main" id="{A6246127-8C00-9BC6-13CC-B368378F51F8}"/>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28298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E57647-0780-D7A8-BE5C-A572BB82D09A}"/>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A3B4E6BC-B11B-2312-B21E-E0ECF21DC994}"/>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Gaseous Fire Suppression System</a:t>
            </a:r>
          </a:p>
        </p:txBody>
      </p:sp>
      <p:sp>
        <p:nvSpPr>
          <p:cNvPr id="7" name="TextBox 6">
            <a:extLst>
              <a:ext uri="{FF2B5EF4-FFF2-40B4-BE49-F238E27FC236}">
                <a16:creationId xmlns:a16="http://schemas.microsoft.com/office/drawing/2014/main" id="{2680E23B-009D-368B-43F5-2C4FE80BAE6A}"/>
              </a:ext>
            </a:extLst>
          </p:cNvPr>
          <p:cNvSpPr txBox="1"/>
          <p:nvPr/>
        </p:nvSpPr>
        <p:spPr>
          <a:xfrm>
            <a:off x="1" y="762000"/>
            <a:ext cx="5638799" cy="584249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Activity Ideas:</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Discussion:</a:t>
            </a:r>
            <a:r>
              <a:rPr kumimoji="0" lang="en-US" altLang="en-US" sz="2800" b="0" i="0" u="none" strike="noStrike" cap="none" normalizeH="0" baseline="0" dirty="0">
                <a:ln>
                  <a:noFill/>
                </a:ln>
                <a:solidFill>
                  <a:schemeClr val="tx1"/>
                </a:solidFill>
                <a:effectLst/>
                <a:latin typeface="+mj-lt"/>
              </a:rPr>
              <a:t> Which industries benefit most from gas suppression?</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Debate:</a:t>
            </a:r>
            <a:r>
              <a:rPr kumimoji="0" lang="en-US" altLang="en-US" sz="2800" b="0" i="0" u="none" strike="noStrike" cap="none" normalizeH="0" baseline="0" dirty="0">
                <a:ln>
                  <a:noFill/>
                </a:ln>
                <a:solidFill>
                  <a:schemeClr val="tx1"/>
                </a:solidFill>
                <a:effectLst/>
                <a:latin typeface="+mj-lt"/>
              </a:rPr>
              <a:t> CO2 vs FM-200 gas systems.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Answer Example:</a:t>
            </a:r>
            <a:r>
              <a:rPr kumimoji="0" lang="en-US" altLang="en-US" sz="2800" b="0" i="0" u="none" strike="noStrike" cap="none" normalizeH="0" baseline="0" dirty="0">
                <a:ln>
                  <a:noFill/>
                </a:ln>
                <a:solidFill>
                  <a:schemeClr val="tx1"/>
                </a:solidFill>
                <a:effectLst/>
                <a:latin typeface="+mj-lt"/>
              </a:rPr>
              <a:t> Data </a:t>
            </a:r>
            <a:r>
              <a:rPr kumimoji="0" lang="en-US" altLang="en-US" sz="2800" b="0" i="0" u="none" strike="noStrike" cap="none" normalizeH="0" baseline="0" dirty="0" err="1">
                <a:ln>
                  <a:noFill/>
                </a:ln>
                <a:solidFill>
                  <a:schemeClr val="tx1"/>
                </a:solidFill>
                <a:effectLst/>
                <a:latin typeface="+mj-lt"/>
              </a:rPr>
              <a:t>centres</a:t>
            </a:r>
            <a:r>
              <a:rPr kumimoji="0" lang="en-US" altLang="en-US" sz="2800" b="0" i="0" u="none" strike="noStrike" cap="none" normalizeH="0" baseline="0" dirty="0">
                <a:ln>
                  <a:noFill/>
                </a:ln>
                <a:solidFill>
                  <a:schemeClr val="tx1"/>
                </a:solidFill>
                <a:effectLst/>
                <a:latin typeface="+mj-lt"/>
              </a:rPr>
              <a:t> use FM-200 as it's non-conductive and safe for electronics.</a:t>
            </a:r>
          </a:p>
        </p:txBody>
      </p:sp>
      <p:pic>
        <p:nvPicPr>
          <p:cNvPr id="2" name="object 3">
            <a:extLst>
              <a:ext uri="{FF2B5EF4-FFF2-40B4-BE49-F238E27FC236}">
                <a16:creationId xmlns:a16="http://schemas.microsoft.com/office/drawing/2014/main" id="{C28747C7-408C-8E09-C63E-79708580BDEA}"/>
              </a:ext>
            </a:extLst>
          </p:cNvPr>
          <p:cNvPicPr/>
          <p:nvPr/>
        </p:nvPicPr>
        <p:blipFill>
          <a:blip r:embed="rId2" cstate="print"/>
          <a:stretch>
            <a:fillRect/>
          </a:stretch>
        </p:blipFill>
        <p:spPr>
          <a:xfrm>
            <a:off x="5638800" y="1981201"/>
            <a:ext cx="3505200" cy="2971800"/>
          </a:xfrm>
          <a:prstGeom prst="rect">
            <a:avLst/>
          </a:prstGeom>
        </p:spPr>
      </p:pic>
      <p:sp>
        <p:nvSpPr>
          <p:cNvPr id="8" name="Rectangle 3">
            <a:extLst>
              <a:ext uri="{FF2B5EF4-FFF2-40B4-BE49-F238E27FC236}">
                <a16:creationId xmlns:a16="http://schemas.microsoft.com/office/drawing/2014/main" id="{9FDAE54C-25DE-396D-57D4-79A999E25E6A}"/>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24756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Effect transition="in" filter="fade">
                                      <p:cBhvr>
                                        <p:cTn id="7" dur="1000"/>
                                        <p:tgtEl>
                                          <p:spTgt spid="7">
                                            <p:txEl>
                                              <p:pRg st="3" end="3"/>
                                            </p:txEl>
                                          </p:spTgt>
                                        </p:tgtEl>
                                      </p:cBhvr>
                                    </p:animEffect>
                                    <p:anim calcmode="lin" valueType="num">
                                      <p:cBhvr>
                                        <p:cTn id="8"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EB0948-57C0-7F03-4685-B98B943E99D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EE4FA3A-6ED7-0027-D856-67BAD7D971CB}"/>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4" name="TextBox 3">
            <a:extLst>
              <a:ext uri="{FF2B5EF4-FFF2-40B4-BE49-F238E27FC236}">
                <a16:creationId xmlns:a16="http://schemas.microsoft.com/office/drawing/2014/main" id="{1AD932B7-6EBF-3FA1-2928-678DE122028B}"/>
              </a:ext>
            </a:extLst>
          </p:cNvPr>
          <p:cNvSpPr txBox="1"/>
          <p:nvPr/>
        </p:nvSpPr>
        <p:spPr>
          <a:xfrm>
            <a:off x="0" y="458459"/>
            <a:ext cx="9155875" cy="1318181"/>
          </a:xfrm>
          <a:prstGeom prst="rect">
            <a:avLst/>
          </a:prstGeom>
          <a:noFill/>
        </p:spPr>
        <p:txBody>
          <a:bodyPr wrap="square">
            <a:spAutoFit/>
          </a:bodyPr>
          <a:lstStyle/>
          <a:p>
            <a:pPr>
              <a:lnSpc>
                <a:spcPct val="150000"/>
              </a:lnSpc>
            </a:pPr>
            <a:r>
              <a:rPr lang="en-US" sz="2800" b="1" dirty="0">
                <a:latin typeface="+mj-lt"/>
              </a:rPr>
              <a:t>Hands-on Activity:</a:t>
            </a:r>
            <a:endParaRPr lang="en-US" sz="2800" dirty="0">
              <a:latin typeface="+mj-lt"/>
            </a:endParaRPr>
          </a:p>
          <a:p>
            <a:pPr>
              <a:lnSpc>
                <a:spcPct val="150000"/>
              </a:lnSpc>
            </a:pPr>
            <a:r>
              <a:rPr lang="en-US" sz="2800" dirty="0">
                <a:latin typeface="+mj-lt"/>
              </a:rPr>
              <a:t>Use Windows Settings to disable unneeded services.</a:t>
            </a:r>
          </a:p>
        </p:txBody>
      </p:sp>
      <p:sp>
        <p:nvSpPr>
          <p:cNvPr id="3" name="Rectangle 1">
            <a:extLst>
              <a:ext uri="{FF2B5EF4-FFF2-40B4-BE49-F238E27FC236}">
                <a16:creationId xmlns:a16="http://schemas.microsoft.com/office/drawing/2014/main" id="{6697319E-B513-7E6D-26CE-F92460E8A1FE}"/>
              </a:ext>
            </a:extLst>
          </p:cNvPr>
          <p:cNvSpPr>
            <a:spLocks noChangeArrowheads="1"/>
          </p:cNvSpPr>
          <p:nvPr/>
        </p:nvSpPr>
        <p:spPr bwMode="auto">
          <a:xfrm>
            <a:off x="0" y="1776640"/>
            <a:ext cx="915587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Open Services in Windows</a:t>
            </a:r>
            <a:endParaRPr kumimoji="0" lang="en-US" altLang="en-US" sz="2800" b="0" i="0" u="none" strike="noStrike" cap="none" normalizeH="0" baseline="0" dirty="0">
              <a:ln>
                <a:noFill/>
              </a:ln>
              <a:solidFill>
                <a:schemeClr val="tx1"/>
              </a:solidFill>
              <a:effectLst/>
              <a:latin typeface="+mj-lt"/>
            </a:endParaRP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Press </a:t>
            </a:r>
            <a:r>
              <a:rPr kumimoji="0" lang="en-US" altLang="en-US" sz="2800" b="1" i="0" u="none" strike="noStrike" cap="none" normalizeH="0" baseline="0" dirty="0">
                <a:ln>
                  <a:noFill/>
                </a:ln>
                <a:solidFill>
                  <a:schemeClr val="tx1"/>
                </a:solidFill>
                <a:effectLst/>
                <a:latin typeface="+mj-lt"/>
              </a:rPr>
              <a:t>Windows Key + R</a:t>
            </a:r>
            <a:r>
              <a:rPr kumimoji="0" lang="en-US" altLang="en-US" sz="2800" b="0" i="0" u="none" strike="noStrike" cap="none" normalizeH="0" baseline="0" dirty="0">
                <a:ln>
                  <a:noFill/>
                </a:ln>
                <a:solidFill>
                  <a:schemeClr val="tx1"/>
                </a:solidFill>
                <a:effectLst/>
                <a:latin typeface="+mj-lt"/>
              </a:rPr>
              <a:t> to open the </a:t>
            </a:r>
            <a:r>
              <a:rPr kumimoji="0" lang="en-US" altLang="en-US" sz="2800" b="1" i="0" u="none" strike="noStrike" cap="none" normalizeH="0" baseline="0" dirty="0">
                <a:ln>
                  <a:noFill/>
                </a:ln>
                <a:solidFill>
                  <a:schemeClr val="tx1"/>
                </a:solidFill>
                <a:effectLst/>
                <a:latin typeface="+mj-lt"/>
              </a:rPr>
              <a:t>Run</a:t>
            </a:r>
            <a:r>
              <a:rPr kumimoji="0" lang="en-US" altLang="en-US" sz="2800" b="0" i="0" u="none" strike="noStrike" cap="none" normalizeH="0" baseline="0" dirty="0">
                <a:ln>
                  <a:noFill/>
                </a:ln>
                <a:solidFill>
                  <a:schemeClr val="tx1"/>
                </a:solidFill>
                <a:effectLst/>
                <a:latin typeface="+mj-lt"/>
              </a:rPr>
              <a:t> dialog.</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Type </a:t>
            </a:r>
            <a:r>
              <a:rPr kumimoji="0" lang="en-US" altLang="en-US" sz="2800" b="0" i="0" u="none" strike="noStrike" cap="none" normalizeH="0" baseline="0" dirty="0" err="1">
                <a:ln>
                  <a:noFill/>
                </a:ln>
                <a:solidFill>
                  <a:schemeClr val="tx1"/>
                </a:solidFill>
                <a:effectLst/>
                <a:latin typeface="+mj-lt"/>
              </a:rPr>
              <a:t>services.msc</a:t>
            </a:r>
            <a:r>
              <a:rPr kumimoji="0" lang="en-US" altLang="en-US" sz="2800" b="0" i="0" u="none" strike="noStrike" cap="none" normalizeH="0" baseline="0" dirty="0">
                <a:ln>
                  <a:noFill/>
                </a:ln>
                <a:solidFill>
                  <a:schemeClr val="tx1"/>
                </a:solidFill>
                <a:effectLst/>
                <a:latin typeface="+mj-lt"/>
              </a:rPr>
              <a:t> and press </a:t>
            </a:r>
            <a:r>
              <a:rPr kumimoji="0" lang="en-US" altLang="en-US" sz="2800" b="1" i="0" u="none" strike="noStrike" cap="none" normalizeH="0" baseline="0" dirty="0">
                <a:ln>
                  <a:noFill/>
                </a:ln>
                <a:solidFill>
                  <a:schemeClr val="tx1"/>
                </a:solidFill>
                <a:effectLst/>
                <a:latin typeface="+mj-lt"/>
              </a:rPr>
              <a:t>Enter</a:t>
            </a:r>
            <a:r>
              <a:rPr kumimoji="0" lang="en-US" altLang="en-US" sz="2800" b="0" i="0" u="none" strike="noStrike" cap="none" normalizeH="0" baseline="0" dirty="0">
                <a:ln>
                  <a:noFill/>
                </a:ln>
                <a:solidFill>
                  <a:schemeClr val="tx1"/>
                </a:solidFill>
                <a:effectLst/>
                <a:latin typeface="+mj-lt"/>
              </a:rPr>
              <a:t>.</a:t>
            </a:r>
          </a:p>
        </p:txBody>
      </p:sp>
      <p:pic>
        <p:nvPicPr>
          <p:cNvPr id="6" name="Picture 5">
            <a:extLst>
              <a:ext uri="{FF2B5EF4-FFF2-40B4-BE49-F238E27FC236}">
                <a16:creationId xmlns:a16="http://schemas.microsoft.com/office/drawing/2014/main" id="{402D2E1A-AE78-FA36-7E3D-769D4B4C9F18}"/>
              </a:ext>
            </a:extLst>
          </p:cNvPr>
          <p:cNvPicPr>
            <a:picLocks noChangeAspect="1"/>
          </p:cNvPicPr>
          <p:nvPr/>
        </p:nvPicPr>
        <p:blipFill>
          <a:blip r:embed="rId2"/>
          <a:srcRect l="1115" t="67257" r="72500" b="7407"/>
          <a:stretch/>
        </p:blipFill>
        <p:spPr>
          <a:xfrm>
            <a:off x="34413" y="3935846"/>
            <a:ext cx="5410200" cy="2922154"/>
          </a:xfrm>
          <a:prstGeom prst="rect">
            <a:avLst/>
          </a:prstGeom>
        </p:spPr>
      </p:pic>
      <p:sp>
        <p:nvSpPr>
          <p:cNvPr id="7" name="Rectangle: Rounded Corners 6">
            <a:extLst>
              <a:ext uri="{FF2B5EF4-FFF2-40B4-BE49-F238E27FC236}">
                <a16:creationId xmlns:a16="http://schemas.microsoft.com/office/drawing/2014/main" id="{D6A18020-476D-A4A0-EE1B-9F63A8CBBBDA}"/>
              </a:ext>
            </a:extLst>
          </p:cNvPr>
          <p:cNvSpPr/>
          <p:nvPr/>
        </p:nvSpPr>
        <p:spPr>
          <a:xfrm>
            <a:off x="834513" y="5382175"/>
            <a:ext cx="1905000" cy="2605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23FC932F-E1BB-682E-2C72-8D1A039A43FC}"/>
              </a:ext>
            </a:extLst>
          </p:cNvPr>
          <p:cNvSpPr/>
          <p:nvPr/>
        </p:nvSpPr>
        <p:spPr>
          <a:xfrm>
            <a:off x="1494504" y="6263148"/>
            <a:ext cx="1215513" cy="411697"/>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4706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22" presetClass="entr" presetSubtype="4"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down)">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animBg="1"/>
      <p:bldP spid="8"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26D17-BA0F-60BA-2A92-FC7B1A94171D}"/>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82088A71-88D3-8B1F-99E9-A0BA4FAEE7B1}"/>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Water Problems</a:t>
            </a:r>
          </a:p>
        </p:txBody>
      </p:sp>
      <p:sp>
        <p:nvSpPr>
          <p:cNvPr id="7" name="TextBox 6">
            <a:extLst>
              <a:ext uri="{FF2B5EF4-FFF2-40B4-BE49-F238E27FC236}">
                <a16:creationId xmlns:a16="http://schemas.microsoft.com/office/drawing/2014/main" id="{5F36B6EB-2CCD-FC08-6EA9-1E7DFF16CBBB}"/>
              </a:ext>
            </a:extLst>
          </p:cNvPr>
          <p:cNvSpPr txBox="1"/>
          <p:nvPr/>
        </p:nvSpPr>
        <p:spPr>
          <a:xfrm>
            <a:off x="1" y="762000"/>
            <a:ext cx="9143999" cy="4549835"/>
          </a:xfrm>
          <a:prstGeom prst="rect">
            <a:avLst/>
          </a:prstGeom>
          <a:noFill/>
        </p:spPr>
        <p:txBody>
          <a:bodyPr wrap="square">
            <a:spAutoFit/>
          </a:bodyPr>
          <a:lstStyle/>
          <a:p>
            <a:pPr>
              <a:lnSpc>
                <a:spcPct val="150000"/>
              </a:lnSpc>
            </a:pPr>
            <a:r>
              <a:rPr lang="en-US" sz="2800" dirty="0">
                <a:latin typeface="+mj-lt"/>
              </a:rPr>
              <a:t>Too much or too little water can harm equipment. Water sensors help prevent flooding or dry system failure.</a:t>
            </a:r>
          </a:p>
          <a:p>
            <a:pPr>
              <a:lnSpc>
                <a:spcPct val="150000"/>
              </a:lnSpc>
            </a:pPr>
            <a:r>
              <a:rPr lang="en-US" sz="2800" b="1" dirty="0">
                <a:latin typeface="+mj-lt"/>
              </a:rPr>
              <a:t>Example (Australia):</a:t>
            </a:r>
            <a:r>
              <a:rPr lang="en-US" sz="2800" dirty="0">
                <a:latin typeface="+mj-lt"/>
              </a:rPr>
              <a:t> Major office buildings use floor-level water detectors near server racks.</a:t>
            </a:r>
          </a:p>
          <a:p>
            <a:pPr>
              <a:lnSpc>
                <a:spcPct val="150000"/>
              </a:lnSpc>
            </a:pPr>
            <a:r>
              <a:rPr lang="en-US" sz="2800" b="1" dirty="0">
                <a:latin typeface="+mj-lt"/>
              </a:rPr>
              <a:t>Activity Ideas:</a:t>
            </a:r>
            <a:endParaRPr lang="en-US" sz="2800" dirty="0">
              <a:latin typeface="+mj-lt"/>
            </a:endParaRPr>
          </a:p>
          <a:p>
            <a:pPr>
              <a:lnSpc>
                <a:spcPct val="150000"/>
              </a:lnSpc>
            </a:pPr>
            <a:r>
              <a:rPr lang="en-US" sz="2800" b="1" dirty="0">
                <a:latin typeface="+mj-lt"/>
              </a:rPr>
              <a:t>Discussion:</a:t>
            </a:r>
            <a:r>
              <a:rPr lang="en-US" sz="2800" dirty="0">
                <a:latin typeface="+mj-lt"/>
              </a:rPr>
              <a:t> What happens if water pipes leak near backup systems?</a:t>
            </a:r>
          </a:p>
        </p:txBody>
      </p:sp>
      <p:sp>
        <p:nvSpPr>
          <p:cNvPr id="8" name="Rectangle 3">
            <a:extLst>
              <a:ext uri="{FF2B5EF4-FFF2-40B4-BE49-F238E27FC236}">
                <a16:creationId xmlns:a16="http://schemas.microsoft.com/office/drawing/2014/main" id="{AB072081-D776-C7A1-BAF8-1084F2A384A6}"/>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0333907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D17BA-B29D-9D27-FF89-8532648459AF}"/>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91BFFC2E-DC7B-3C46-45CC-92DDDBD99858}"/>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Structural Collapse</a:t>
            </a:r>
          </a:p>
        </p:txBody>
      </p:sp>
      <p:sp>
        <p:nvSpPr>
          <p:cNvPr id="7" name="TextBox 6">
            <a:extLst>
              <a:ext uri="{FF2B5EF4-FFF2-40B4-BE49-F238E27FC236}">
                <a16:creationId xmlns:a16="http://schemas.microsoft.com/office/drawing/2014/main" id="{1A1BA007-10D9-448F-4A1F-C7D97A37CEB7}"/>
              </a:ext>
            </a:extLst>
          </p:cNvPr>
          <p:cNvSpPr txBox="1"/>
          <p:nvPr/>
        </p:nvSpPr>
        <p:spPr>
          <a:xfrm>
            <a:off x="1" y="762000"/>
            <a:ext cx="9143999" cy="5842497"/>
          </a:xfrm>
          <a:prstGeom prst="rect">
            <a:avLst/>
          </a:prstGeom>
          <a:noFill/>
        </p:spPr>
        <p:txBody>
          <a:bodyPr wrap="square">
            <a:spAutoFit/>
          </a:bodyPr>
          <a:lstStyle/>
          <a:p>
            <a:pPr>
              <a:lnSpc>
                <a:spcPct val="150000"/>
              </a:lnSpc>
              <a:buNone/>
            </a:pPr>
            <a:r>
              <a:rPr lang="en-US" sz="2800" dirty="0">
                <a:latin typeface="+mj-lt"/>
              </a:rPr>
              <a:t>Buildings must not be overloaded or poorly maintained. Regular checks by engineers are critical.</a:t>
            </a:r>
          </a:p>
          <a:p>
            <a:pPr>
              <a:lnSpc>
                <a:spcPct val="150000"/>
              </a:lnSpc>
              <a:buNone/>
            </a:pPr>
            <a:r>
              <a:rPr lang="en-US" sz="2800" b="1" dirty="0">
                <a:latin typeface="+mj-lt"/>
              </a:rPr>
              <a:t>Analogy:</a:t>
            </a:r>
            <a:r>
              <a:rPr lang="en-US" sz="2800" dirty="0">
                <a:latin typeface="+mj-lt"/>
              </a:rPr>
              <a:t> Like a bridge that can only hold a certain number of cars.</a:t>
            </a:r>
          </a:p>
          <a:p>
            <a:pPr>
              <a:lnSpc>
                <a:spcPct val="150000"/>
              </a:lnSpc>
              <a:buNone/>
            </a:pPr>
            <a:r>
              <a:rPr lang="en-US" sz="2800" b="1" dirty="0">
                <a:latin typeface="+mj-lt"/>
              </a:rPr>
              <a:t>Activity Ideas:</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Debate:</a:t>
            </a:r>
            <a:r>
              <a:rPr lang="en-US" sz="2800" dirty="0">
                <a:latin typeface="+mj-lt"/>
              </a:rPr>
              <a:t> Should all IT buildings require annual structural audits?</a:t>
            </a:r>
          </a:p>
          <a:p>
            <a:pPr marL="457200" indent="-457200">
              <a:lnSpc>
                <a:spcPct val="150000"/>
              </a:lnSpc>
              <a:buFont typeface="Arial" panose="020B0604020202020204" pitchFamily="34" charset="0"/>
              <a:buChar char="•"/>
            </a:pPr>
            <a:r>
              <a:rPr lang="en-US" sz="2800" b="1" dirty="0">
                <a:latin typeface="+mj-lt"/>
              </a:rPr>
              <a:t>Research:</a:t>
            </a:r>
            <a:r>
              <a:rPr lang="en-US" sz="2800" dirty="0">
                <a:latin typeface="+mj-lt"/>
              </a:rPr>
              <a:t> Identify causes of collapses in Australian commercial buildings.</a:t>
            </a:r>
          </a:p>
        </p:txBody>
      </p:sp>
      <p:sp>
        <p:nvSpPr>
          <p:cNvPr id="8" name="Rectangle 3">
            <a:extLst>
              <a:ext uri="{FF2B5EF4-FFF2-40B4-BE49-F238E27FC236}">
                <a16:creationId xmlns:a16="http://schemas.microsoft.com/office/drawing/2014/main" id="{DAD447F9-E774-CF58-B2AF-0D0C59925AD2}"/>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9861031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3157DE-CDE9-FD3D-302B-526E155BA5D0}"/>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E8FD0B05-0107-B19F-7C8F-D1F347DDEF4B}"/>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Maintenance of Facility Systems</a:t>
            </a:r>
          </a:p>
        </p:txBody>
      </p:sp>
      <p:sp>
        <p:nvSpPr>
          <p:cNvPr id="7" name="TextBox 6">
            <a:extLst>
              <a:ext uri="{FF2B5EF4-FFF2-40B4-BE49-F238E27FC236}">
                <a16:creationId xmlns:a16="http://schemas.microsoft.com/office/drawing/2014/main" id="{EA0070BF-653C-D4D8-F0BE-E27E9A47D493}"/>
              </a:ext>
            </a:extLst>
          </p:cNvPr>
          <p:cNvSpPr txBox="1"/>
          <p:nvPr/>
        </p:nvSpPr>
        <p:spPr>
          <a:xfrm>
            <a:off x="1" y="762000"/>
            <a:ext cx="9143999" cy="3903504"/>
          </a:xfrm>
          <a:prstGeom prst="rect">
            <a:avLst/>
          </a:prstGeom>
          <a:noFill/>
        </p:spPr>
        <p:txBody>
          <a:bodyPr wrap="square">
            <a:spAutoFit/>
          </a:bodyPr>
          <a:lstStyle/>
          <a:p>
            <a:pPr>
              <a:lnSpc>
                <a:spcPct val="150000"/>
              </a:lnSpc>
              <a:buNone/>
            </a:pPr>
            <a:r>
              <a:rPr lang="en-US" sz="2800" dirty="0">
                <a:latin typeface="+mj-lt"/>
              </a:rPr>
              <a:t>Security systems need regular testing and documentation to stay reliable.</a:t>
            </a:r>
          </a:p>
          <a:p>
            <a:pPr>
              <a:lnSpc>
                <a:spcPct val="150000"/>
              </a:lnSpc>
              <a:buNone/>
            </a:pPr>
            <a:r>
              <a:rPr lang="en-US" sz="2800" b="1" dirty="0">
                <a:latin typeface="+mj-lt"/>
              </a:rPr>
              <a:t>Analogy:</a:t>
            </a:r>
            <a:r>
              <a:rPr lang="en-US" sz="2800" dirty="0">
                <a:latin typeface="+mj-lt"/>
              </a:rPr>
              <a:t> Like servicing your car to keep it running smoothly.</a:t>
            </a:r>
          </a:p>
          <a:p>
            <a:pPr>
              <a:lnSpc>
                <a:spcPct val="150000"/>
              </a:lnSpc>
              <a:buNone/>
            </a:pPr>
            <a:r>
              <a:rPr lang="en-US" sz="2800" b="1" dirty="0">
                <a:latin typeface="+mj-lt"/>
              </a:rPr>
              <a:t>Activity Ideas:</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Discussion:</a:t>
            </a:r>
            <a:r>
              <a:rPr lang="en-US" sz="2800" dirty="0">
                <a:latin typeface="+mj-lt"/>
              </a:rPr>
              <a:t> What happens if a security system isn’t tested monthly?</a:t>
            </a:r>
          </a:p>
        </p:txBody>
      </p:sp>
      <p:sp>
        <p:nvSpPr>
          <p:cNvPr id="8" name="Rectangle 3">
            <a:extLst>
              <a:ext uri="{FF2B5EF4-FFF2-40B4-BE49-F238E27FC236}">
                <a16:creationId xmlns:a16="http://schemas.microsoft.com/office/drawing/2014/main" id="{F84C7C19-2DB6-AF35-A644-D26DAE71847D}"/>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1799092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D33D8-83CB-9DBC-BB14-41A6603BE864}"/>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DEA497DD-FFE3-FC5C-C970-55E8BFC2142E}"/>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Interception of Data</a:t>
            </a:r>
          </a:p>
        </p:txBody>
      </p:sp>
      <p:sp>
        <p:nvSpPr>
          <p:cNvPr id="7" name="TextBox 6">
            <a:extLst>
              <a:ext uri="{FF2B5EF4-FFF2-40B4-BE49-F238E27FC236}">
                <a16:creationId xmlns:a16="http://schemas.microsoft.com/office/drawing/2014/main" id="{A4C3EFC5-9369-8F29-C71A-FCA3C06D6217}"/>
              </a:ext>
            </a:extLst>
          </p:cNvPr>
          <p:cNvSpPr txBox="1"/>
          <p:nvPr/>
        </p:nvSpPr>
        <p:spPr>
          <a:xfrm>
            <a:off x="1" y="762000"/>
            <a:ext cx="9143999" cy="3903504"/>
          </a:xfrm>
          <a:prstGeom prst="rect">
            <a:avLst/>
          </a:prstGeom>
          <a:noFill/>
        </p:spPr>
        <p:txBody>
          <a:bodyPr wrap="square">
            <a:spAutoFit/>
          </a:bodyPr>
          <a:lstStyle/>
          <a:p>
            <a:pPr>
              <a:lnSpc>
                <a:spcPct val="150000"/>
              </a:lnSpc>
              <a:buNone/>
            </a:pPr>
            <a:r>
              <a:rPr lang="en-US" sz="2800" dirty="0">
                <a:latin typeface="+mj-lt"/>
              </a:rPr>
              <a:t>Hackers can spy by watching screens, listening to signals, or tapping into data lines.</a:t>
            </a:r>
          </a:p>
          <a:p>
            <a:pPr>
              <a:lnSpc>
                <a:spcPct val="150000"/>
              </a:lnSpc>
              <a:buNone/>
            </a:pPr>
            <a:r>
              <a:rPr lang="en-US" sz="2800" b="1" dirty="0">
                <a:latin typeface="+mj-lt"/>
              </a:rPr>
              <a:t>Analogy:</a:t>
            </a:r>
            <a:r>
              <a:rPr lang="en-US" sz="2800" dirty="0">
                <a:latin typeface="+mj-lt"/>
              </a:rPr>
              <a:t> Like eavesdropping on a phone call.</a:t>
            </a:r>
          </a:p>
          <a:p>
            <a:pPr>
              <a:lnSpc>
                <a:spcPct val="150000"/>
              </a:lnSpc>
              <a:buNone/>
            </a:pPr>
            <a:r>
              <a:rPr lang="en-US" sz="2800" b="1" dirty="0">
                <a:latin typeface="+mj-lt"/>
              </a:rPr>
              <a:t>Activity Ideas:</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Research:</a:t>
            </a:r>
            <a:r>
              <a:rPr lang="en-US" sz="2800" dirty="0">
                <a:latin typeface="+mj-lt"/>
              </a:rPr>
              <a:t> What is TEMPEST and is it used in Australia?</a:t>
            </a:r>
          </a:p>
          <a:p>
            <a:pPr marL="457200" indent="-457200">
              <a:lnSpc>
                <a:spcPct val="150000"/>
              </a:lnSpc>
              <a:buFont typeface="Arial" panose="020B0604020202020204" pitchFamily="34" charset="0"/>
              <a:buChar char="•"/>
            </a:pPr>
            <a:r>
              <a:rPr lang="en-US" sz="2800" b="1" dirty="0">
                <a:latin typeface="+mj-lt"/>
              </a:rPr>
              <a:t>Debate:</a:t>
            </a:r>
            <a:r>
              <a:rPr lang="en-US" sz="2800" dirty="0">
                <a:latin typeface="+mj-lt"/>
              </a:rPr>
              <a:t> Should we shield all computer rooms from EMR?</a:t>
            </a:r>
          </a:p>
        </p:txBody>
      </p:sp>
      <p:sp>
        <p:nvSpPr>
          <p:cNvPr id="8" name="Rectangle 3">
            <a:extLst>
              <a:ext uri="{FF2B5EF4-FFF2-40B4-BE49-F238E27FC236}">
                <a16:creationId xmlns:a16="http://schemas.microsoft.com/office/drawing/2014/main" id="{81505904-4A36-9849-75E6-0727A508273A}"/>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0694405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F377E4-D228-DE8F-0A6D-344351B5DD02}"/>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65644FFF-E8CC-0BA4-3FC3-83B0455416B3}"/>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Securing Mobile and Portable Systems</a:t>
            </a:r>
          </a:p>
        </p:txBody>
      </p:sp>
      <p:sp>
        <p:nvSpPr>
          <p:cNvPr id="7" name="TextBox 6">
            <a:extLst>
              <a:ext uri="{FF2B5EF4-FFF2-40B4-BE49-F238E27FC236}">
                <a16:creationId xmlns:a16="http://schemas.microsoft.com/office/drawing/2014/main" id="{6A98F5CD-9A54-58B0-A104-D006B5A124C3}"/>
              </a:ext>
            </a:extLst>
          </p:cNvPr>
          <p:cNvSpPr txBox="1"/>
          <p:nvPr/>
        </p:nvSpPr>
        <p:spPr>
          <a:xfrm>
            <a:off x="1" y="762000"/>
            <a:ext cx="9143999" cy="5196166"/>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mj-lt"/>
              </a:rPr>
              <a:t>Laptops and phones need stronger security because they leave the building and can get lost.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Example:</a:t>
            </a:r>
            <a:r>
              <a:rPr kumimoji="0" lang="en-US" altLang="en-US" sz="2800" b="0" i="0" u="none" strike="noStrike" cap="none" normalizeH="0" baseline="0" dirty="0">
                <a:ln>
                  <a:noFill/>
                </a:ln>
                <a:solidFill>
                  <a:schemeClr val="tx1"/>
                </a:solidFill>
                <a:effectLst/>
                <a:latin typeface="+mj-lt"/>
              </a:rPr>
              <a:t> Australian unis often use </a:t>
            </a:r>
            <a:r>
              <a:rPr kumimoji="0" lang="en-US" altLang="en-US" sz="2800" b="0" i="0" u="none" strike="noStrike" cap="none" normalizeH="0" baseline="0" dirty="0" err="1">
                <a:ln>
                  <a:noFill/>
                </a:ln>
                <a:solidFill>
                  <a:schemeClr val="tx1"/>
                </a:solidFill>
                <a:effectLst/>
                <a:latin typeface="+mj-lt"/>
              </a:rPr>
              <a:t>CompuTrace</a:t>
            </a:r>
            <a:r>
              <a:rPr kumimoji="0" lang="en-US" altLang="en-US" sz="2800" b="0" i="0" u="none" strike="noStrike" cap="none" normalizeH="0" baseline="0" dirty="0">
                <a:ln>
                  <a:noFill/>
                </a:ln>
                <a:solidFill>
                  <a:schemeClr val="tx1"/>
                </a:solidFill>
                <a:effectLst/>
                <a:latin typeface="+mj-lt"/>
              </a:rPr>
              <a:t> or Prey Project to track stolen devices.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Activity Ideas:</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Problem Solving:</a:t>
            </a:r>
            <a:r>
              <a:rPr kumimoji="0" lang="en-US" altLang="en-US" sz="2800" b="0" i="0" u="none" strike="noStrike" cap="none" normalizeH="0" baseline="0" dirty="0">
                <a:ln>
                  <a:noFill/>
                </a:ln>
                <a:solidFill>
                  <a:schemeClr val="tx1"/>
                </a:solidFill>
                <a:effectLst/>
                <a:latin typeface="+mj-lt"/>
              </a:rPr>
              <a:t> How would you secure 100 student laptops?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Debate:</a:t>
            </a:r>
            <a:r>
              <a:rPr kumimoji="0" lang="en-US" altLang="en-US" sz="2800" b="0" i="0" u="none" strike="noStrike" cap="none" normalizeH="0" baseline="0" dirty="0">
                <a:ln>
                  <a:noFill/>
                </a:ln>
                <a:solidFill>
                  <a:schemeClr val="tx1"/>
                </a:solidFill>
                <a:effectLst/>
                <a:latin typeface="+mj-lt"/>
              </a:rPr>
              <a:t> Is remote wipe ethical if it deletes personal files?</a:t>
            </a:r>
          </a:p>
        </p:txBody>
      </p:sp>
      <p:sp>
        <p:nvSpPr>
          <p:cNvPr id="8" name="Rectangle 3">
            <a:extLst>
              <a:ext uri="{FF2B5EF4-FFF2-40B4-BE49-F238E27FC236}">
                <a16:creationId xmlns:a16="http://schemas.microsoft.com/office/drawing/2014/main" id="{41126D2F-47D3-D615-FA1A-265608760F72}"/>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5313474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539D3-E539-7D52-6D06-569490056391}"/>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FC7C2C5D-92A6-C582-7572-593FE2D8B4BE}"/>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Laptop Recovery Process</a:t>
            </a:r>
          </a:p>
        </p:txBody>
      </p:sp>
      <p:sp>
        <p:nvSpPr>
          <p:cNvPr id="7" name="TextBox 6">
            <a:extLst>
              <a:ext uri="{FF2B5EF4-FFF2-40B4-BE49-F238E27FC236}">
                <a16:creationId xmlns:a16="http://schemas.microsoft.com/office/drawing/2014/main" id="{1D21B286-4D3A-1612-8935-7A3245E970E2}"/>
              </a:ext>
            </a:extLst>
          </p:cNvPr>
          <p:cNvSpPr txBox="1"/>
          <p:nvPr/>
        </p:nvSpPr>
        <p:spPr>
          <a:xfrm>
            <a:off x="1" y="762000"/>
            <a:ext cx="9143999" cy="2610843"/>
          </a:xfrm>
          <a:prstGeom prst="rect">
            <a:avLst/>
          </a:prstGeom>
          <a:noFill/>
        </p:spPr>
        <p:txBody>
          <a:bodyPr wrap="square">
            <a:spAutoFit/>
          </a:bodyPr>
          <a:lstStyle/>
          <a:p>
            <a:pPr>
              <a:lnSpc>
                <a:spcPct val="150000"/>
              </a:lnSpc>
              <a:buNone/>
            </a:pPr>
            <a:r>
              <a:rPr lang="en-US" sz="2800" dirty="0">
                <a:latin typeface="+mj-lt"/>
              </a:rPr>
              <a:t>Tracking software reports stolen laptop locations to a monitoring </a:t>
            </a:r>
            <a:r>
              <a:rPr lang="en-US" sz="2800" dirty="0" err="1">
                <a:latin typeface="+mj-lt"/>
              </a:rPr>
              <a:t>centre</a:t>
            </a:r>
            <a:r>
              <a:rPr lang="en-US" sz="2800" dirty="0">
                <a:latin typeface="+mj-lt"/>
              </a:rPr>
              <a:t>, helping police find them.</a:t>
            </a:r>
          </a:p>
          <a:p>
            <a:pPr>
              <a:lnSpc>
                <a:spcPct val="150000"/>
              </a:lnSpc>
              <a:buNone/>
            </a:pPr>
            <a:r>
              <a:rPr lang="en-US" sz="2800" b="1" dirty="0">
                <a:latin typeface="+mj-lt"/>
              </a:rPr>
              <a:t>Activity Ideas:</a:t>
            </a:r>
            <a:endParaRPr lang="en-US" sz="2800" dirty="0">
              <a:latin typeface="+mj-lt"/>
            </a:endParaRPr>
          </a:p>
          <a:p>
            <a:pPr marL="457200" indent="-457200">
              <a:lnSpc>
                <a:spcPct val="150000"/>
              </a:lnSpc>
              <a:buFont typeface="Arial" panose="020B0604020202020204" pitchFamily="34" charset="0"/>
              <a:buChar char="•"/>
            </a:pPr>
            <a:r>
              <a:rPr lang="en-US" sz="2800" b="1" dirty="0">
                <a:latin typeface="+mj-lt"/>
              </a:rPr>
              <a:t>Discussion:</a:t>
            </a:r>
            <a:r>
              <a:rPr lang="en-US" sz="2800" dirty="0">
                <a:latin typeface="+mj-lt"/>
              </a:rPr>
              <a:t> What privacy risks come with this tracking?</a:t>
            </a:r>
          </a:p>
        </p:txBody>
      </p:sp>
      <p:sp>
        <p:nvSpPr>
          <p:cNvPr id="8" name="Rectangle 3">
            <a:extLst>
              <a:ext uri="{FF2B5EF4-FFF2-40B4-BE49-F238E27FC236}">
                <a16:creationId xmlns:a16="http://schemas.microsoft.com/office/drawing/2014/main" id="{494183BF-5B1B-7439-25F5-A8DEDBDD5EC1}"/>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 name="object 3"/>
          <p:cNvPicPr/>
          <p:nvPr/>
        </p:nvPicPr>
        <p:blipFill>
          <a:blip r:embed="rId2" cstate="print"/>
          <a:stretch>
            <a:fillRect/>
          </a:stretch>
        </p:blipFill>
        <p:spPr>
          <a:xfrm>
            <a:off x="1318206" y="3661768"/>
            <a:ext cx="6524678" cy="2923698"/>
          </a:xfrm>
          <a:prstGeom prst="rect">
            <a:avLst/>
          </a:prstGeom>
        </p:spPr>
      </p:pic>
    </p:spTree>
    <p:extLst>
      <p:ext uri="{BB962C8B-B14F-4D97-AF65-F5344CB8AC3E}">
        <p14:creationId xmlns:p14="http://schemas.microsoft.com/office/powerpoint/2010/main" val="47925694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74784-C861-FC60-F792-BAA4A7D7E17B}"/>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2BC02FF7-0EC8-5060-970E-5251FEF45C1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980A15BA-5C9F-EBB7-3340-64A72912B66C}"/>
              </a:ext>
            </a:extLst>
          </p:cNvPr>
          <p:cNvSpPr txBox="1"/>
          <p:nvPr/>
        </p:nvSpPr>
        <p:spPr>
          <a:xfrm>
            <a:off x="1" y="1477248"/>
            <a:ext cx="9143999" cy="390350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Remote computing</a:t>
            </a:r>
            <a:r>
              <a:rPr kumimoji="0" lang="en-US" altLang="en-US" sz="2800" b="0" i="0" u="none" strike="noStrike" cap="none" normalizeH="0" baseline="0" dirty="0">
                <a:ln>
                  <a:noFill/>
                </a:ln>
                <a:solidFill>
                  <a:schemeClr val="tx1"/>
                </a:solidFill>
                <a:effectLst/>
                <a:latin typeface="+mj-lt"/>
              </a:rPr>
              <a:t> means working on a computer system from somewhere outside the company’s main office—like from home, a café, airport, or satellite office.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Telecommuting</a:t>
            </a:r>
            <a:r>
              <a:rPr kumimoji="0" lang="en-US" altLang="en-US" sz="2800" b="0" i="0" u="none" strike="noStrike" cap="none" normalizeH="0" baseline="0" dirty="0">
                <a:ln>
                  <a:noFill/>
                </a:ln>
                <a:solidFill>
                  <a:schemeClr val="tx1"/>
                </a:solidFill>
                <a:effectLst/>
                <a:latin typeface="+mj-lt"/>
              </a:rPr>
              <a:t> is when employees use the internet or a private connection (like VPN) to work from remote locations.</a:t>
            </a:r>
          </a:p>
        </p:txBody>
      </p:sp>
      <p:sp>
        <p:nvSpPr>
          <p:cNvPr id="8" name="Rectangle 3">
            <a:extLst>
              <a:ext uri="{FF2B5EF4-FFF2-40B4-BE49-F238E27FC236}">
                <a16:creationId xmlns:a16="http://schemas.microsoft.com/office/drawing/2014/main" id="{02F99712-1F0A-C162-0995-DAD4279EAD80}"/>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690166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85B6B-6915-3701-5C0C-FE922B5594FD}"/>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82FEE2FF-852C-F5E4-A25A-83A1F75EA3F2}"/>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4005290D-8335-AA7C-BADC-EC054421DF89}"/>
              </a:ext>
            </a:extLst>
          </p:cNvPr>
          <p:cNvSpPr txBox="1"/>
          <p:nvPr/>
        </p:nvSpPr>
        <p:spPr>
          <a:xfrm>
            <a:off x="1" y="1477248"/>
            <a:ext cx="9143999" cy="390350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These systems are </a:t>
            </a:r>
            <a:r>
              <a:rPr kumimoji="0" lang="en-US" altLang="en-US" sz="2800" b="1" i="0" u="none" strike="noStrike" cap="none" normalizeH="0" baseline="0" dirty="0">
                <a:ln>
                  <a:noFill/>
                </a:ln>
                <a:solidFill>
                  <a:schemeClr val="tx1"/>
                </a:solidFill>
                <a:effectLst/>
                <a:latin typeface="+mj-lt"/>
              </a:rPr>
              <a:t>more vulnerable</a:t>
            </a:r>
            <a:r>
              <a:rPr kumimoji="0" lang="en-US" altLang="en-US" sz="2800" b="0" i="0" u="none" strike="noStrike" cap="none" normalizeH="0" baseline="0" dirty="0">
                <a:ln>
                  <a:noFill/>
                </a:ln>
                <a:solidFill>
                  <a:schemeClr val="tx1"/>
                </a:solidFill>
                <a:effectLst/>
                <a:latin typeface="+mj-lt"/>
              </a:rPr>
              <a:t> because they connect from outside—kind of like leaving your house door open while on a video call.</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Therefore, </a:t>
            </a:r>
            <a:r>
              <a:rPr kumimoji="0" lang="en-US" altLang="en-US" sz="2800" b="1" i="0" u="none" strike="noStrike" cap="none" normalizeH="0" baseline="0" dirty="0">
                <a:ln>
                  <a:noFill/>
                </a:ln>
                <a:solidFill>
                  <a:schemeClr val="tx1"/>
                </a:solidFill>
                <a:effectLst/>
                <a:latin typeface="+mj-lt"/>
              </a:rPr>
              <a:t>remote devices must be even more secure</a:t>
            </a:r>
            <a:r>
              <a:rPr kumimoji="0" lang="en-US" altLang="en-US" sz="2800" b="0" i="0" u="none" strike="noStrike" cap="none" normalizeH="0" baseline="0" dirty="0">
                <a:ln>
                  <a:noFill/>
                </a:ln>
                <a:solidFill>
                  <a:schemeClr val="tx1"/>
                </a:solidFill>
                <a:effectLst/>
                <a:latin typeface="+mj-lt"/>
              </a:rPr>
              <a:t> than office systems. Think antivirus, VPNs, and regular software updates.</a:t>
            </a:r>
          </a:p>
        </p:txBody>
      </p:sp>
      <p:sp>
        <p:nvSpPr>
          <p:cNvPr id="8" name="Rectangle 3">
            <a:extLst>
              <a:ext uri="{FF2B5EF4-FFF2-40B4-BE49-F238E27FC236}">
                <a16:creationId xmlns:a16="http://schemas.microsoft.com/office/drawing/2014/main" id="{CBFDFB24-C853-CCC5-5481-3D43FC568926}"/>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701248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3EC68-32E5-5E63-B10B-189B7A39BC3B}"/>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D1D071B8-EDAB-18FA-012D-CACA6B121998}"/>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79CE570F-E492-B7E5-AA92-11B811D63AFE}"/>
              </a:ext>
            </a:extLst>
          </p:cNvPr>
          <p:cNvSpPr txBox="1"/>
          <p:nvPr/>
        </p:nvSpPr>
        <p:spPr>
          <a:xfrm>
            <a:off x="0" y="1477248"/>
            <a:ext cx="9143999" cy="3903504"/>
          </a:xfrm>
          <a:prstGeom prst="rect">
            <a:avLst/>
          </a:prstGeom>
          <a:noFill/>
        </p:spPr>
        <p:txBody>
          <a:bodyPr wrap="square">
            <a:spAutoFit/>
          </a:bodyPr>
          <a:lstStyle/>
          <a:p>
            <a:pPr>
              <a:lnSpc>
                <a:spcPct val="150000"/>
              </a:lnSpc>
              <a:buNone/>
            </a:pPr>
            <a:r>
              <a:rPr lang="en-US" sz="2800" b="1" dirty="0">
                <a:latin typeface="+mj-lt"/>
              </a:rPr>
              <a:t>Real-world Analogy:</a:t>
            </a:r>
          </a:p>
          <a:p>
            <a:pPr>
              <a:lnSpc>
                <a:spcPct val="150000"/>
              </a:lnSpc>
            </a:pPr>
            <a:r>
              <a:rPr lang="en-US" sz="2800" dirty="0">
                <a:latin typeface="+mj-lt"/>
              </a:rPr>
              <a:t>Imagine your home is your company’s office. If you start working at a café, it’s like taking your valuables outside. So you need to be extra careful—not just lock your bag, but also keep an eye on who’s watching you or trying to snatch it. That’s how remote security works.</a:t>
            </a:r>
          </a:p>
        </p:txBody>
      </p:sp>
      <p:sp>
        <p:nvSpPr>
          <p:cNvPr id="8" name="Rectangle 3">
            <a:extLst>
              <a:ext uri="{FF2B5EF4-FFF2-40B4-BE49-F238E27FC236}">
                <a16:creationId xmlns:a16="http://schemas.microsoft.com/office/drawing/2014/main" id="{C77F9283-31EC-EC8E-05A6-B44B01D16C52}"/>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5672342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D9D67F-9782-E4DD-038B-8938B41A06E3}"/>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21B40232-1E1D-6B4A-3C92-6AC1F11F2F31}"/>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400BDD6F-8B13-9B93-4973-EB419A02BD40}"/>
              </a:ext>
            </a:extLst>
          </p:cNvPr>
          <p:cNvSpPr txBox="1"/>
          <p:nvPr/>
        </p:nvSpPr>
        <p:spPr>
          <a:xfrm>
            <a:off x="0" y="1800413"/>
            <a:ext cx="9143999" cy="3257174"/>
          </a:xfrm>
          <a:prstGeom prst="rect">
            <a:avLst/>
          </a:prstGeom>
          <a:noFill/>
        </p:spPr>
        <p:txBody>
          <a:bodyPr wrap="square">
            <a:spAutoFit/>
          </a:bodyPr>
          <a:lstStyle/>
          <a:p>
            <a:pPr>
              <a:lnSpc>
                <a:spcPct val="150000"/>
              </a:lnSpc>
              <a:buNone/>
            </a:pPr>
            <a:r>
              <a:rPr lang="en-US" sz="2800" b="1" dirty="0">
                <a:latin typeface="+mj-lt"/>
              </a:rPr>
              <a:t>🇦🇺 Australian Example:</a:t>
            </a:r>
          </a:p>
          <a:p>
            <a:pPr>
              <a:lnSpc>
                <a:spcPct val="150000"/>
              </a:lnSpc>
            </a:pPr>
            <a:r>
              <a:rPr lang="en-US" sz="2800" dirty="0">
                <a:latin typeface="+mj-lt"/>
              </a:rPr>
              <a:t>During COVID-19, many Aussie public servants in Canberra and Melbourne started working remotely. Government agencies enforced VPN use and endpoint protection tools like CrowdStrike or Sophos on all remote laptops.</a:t>
            </a:r>
          </a:p>
        </p:txBody>
      </p:sp>
      <p:sp>
        <p:nvSpPr>
          <p:cNvPr id="8" name="Rectangle 3">
            <a:extLst>
              <a:ext uri="{FF2B5EF4-FFF2-40B4-BE49-F238E27FC236}">
                <a16:creationId xmlns:a16="http://schemas.microsoft.com/office/drawing/2014/main" id="{E1F69630-E692-500C-6C4F-2D886F45547F}"/>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57966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73EBBB-6577-D61C-2CDC-E91B34A677B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372A2D1-2B3C-B8C1-D743-F44C649D2DD4}"/>
              </a:ext>
            </a:extLst>
          </p:cNvPr>
          <p:cNvSpPr txBox="1">
            <a:spLocks noGrp="1"/>
          </p:cNvSpPr>
          <p:nvPr>
            <p:ph type="title"/>
          </p:nvPr>
        </p:nvSpPr>
        <p:spPr>
          <a:xfrm>
            <a:off x="0" y="0"/>
            <a:ext cx="7842884" cy="458459"/>
          </a:xfrm>
          <a:prstGeom prst="rect">
            <a:avLst/>
          </a:prstGeom>
        </p:spPr>
        <p:txBody>
          <a:bodyPr vert="horz" wrap="square" lIns="0" tIns="12065" rIns="0" bIns="0" rtlCol="0">
            <a:spAutoFit/>
          </a:bodyPr>
          <a:lstStyle/>
          <a:p>
            <a:r>
              <a:rPr lang="en-US" sz="2900" b="1" dirty="0">
                <a:latin typeface="+mj-lt"/>
              </a:rPr>
              <a:t>Operating System Security (Host Hardening)</a:t>
            </a:r>
            <a:endParaRPr lang="en-US" sz="2900" dirty="0">
              <a:latin typeface="+mj-lt"/>
            </a:endParaRPr>
          </a:p>
        </p:txBody>
      </p:sp>
      <p:sp>
        <p:nvSpPr>
          <p:cNvPr id="3" name="Rectangle 1">
            <a:extLst>
              <a:ext uri="{FF2B5EF4-FFF2-40B4-BE49-F238E27FC236}">
                <a16:creationId xmlns:a16="http://schemas.microsoft.com/office/drawing/2014/main" id="{21E34B05-AAFD-28E6-2804-CB6D903BBFDD}"/>
              </a:ext>
            </a:extLst>
          </p:cNvPr>
          <p:cNvSpPr>
            <a:spLocks noChangeArrowheads="1"/>
          </p:cNvSpPr>
          <p:nvPr/>
        </p:nvSpPr>
        <p:spPr bwMode="auto">
          <a:xfrm>
            <a:off x="4916" y="533400"/>
            <a:ext cx="9155875"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lang="en-US" altLang="en-US" sz="2800" dirty="0">
                <a:solidFill>
                  <a:schemeClr val="tx1"/>
                </a:solidFill>
                <a:latin typeface="+mj-lt"/>
              </a:rPr>
              <a:t>The </a:t>
            </a:r>
            <a:r>
              <a:rPr lang="en-US" altLang="en-US" sz="2800" b="1" dirty="0">
                <a:solidFill>
                  <a:schemeClr val="tx1"/>
                </a:solidFill>
                <a:latin typeface="+mj-lt"/>
              </a:rPr>
              <a:t>Services</a:t>
            </a:r>
            <a:r>
              <a:rPr lang="en-US" altLang="en-US" sz="2800" dirty="0">
                <a:solidFill>
                  <a:schemeClr val="tx1"/>
                </a:solidFill>
                <a:latin typeface="+mj-lt"/>
              </a:rPr>
              <a:t> window will open, showing a list of all Windows services.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lang="en-US" altLang="en-US" sz="2800" dirty="0">
                <a:solidFill>
                  <a:schemeClr val="tx1"/>
                </a:solidFill>
                <a:latin typeface="+mj-lt"/>
              </a:rPr>
              <a:t>Right-click any service you want to disable, then choose </a:t>
            </a:r>
            <a:r>
              <a:rPr lang="en-US" altLang="en-US" sz="2800" b="1" dirty="0">
                <a:solidFill>
                  <a:schemeClr val="tx1"/>
                </a:solidFill>
                <a:latin typeface="+mj-lt"/>
              </a:rPr>
              <a:t>Properties</a:t>
            </a:r>
            <a:r>
              <a:rPr lang="en-US" altLang="en-US" sz="2800" dirty="0">
                <a:solidFill>
                  <a:schemeClr val="tx1"/>
                </a:solidFill>
                <a:latin typeface="+mj-lt"/>
              </a:rPr>
              <a:t>, and set </a:t>
            </a:r>
            <a:r>
              <a:rPr lang="en-US" altLang="en-US" sz="2800" b="1" dirty="0">
                <a:solidFill>
                  <a:schemeClr val="tx1"/>
                </a:solidFill>
                <a:latin typeface="+mj-lt"/>
              </a:rPr>
              <a:t>Startup type</a:t>
            </a:r>
            <a:r>
              <a:rPr lang="en-US" altLang="en-US" sz="2800" dirty="0">
                <a:solidFill>
                  <a:schemeClr val="tx1"/>
                </a:solidFill>
                <a:latin typeface="+mj-lt"/>
              </a:rPr>
              <a:t> to </a:t>
            </a:r>
            <a:r>
              <a:rPr lang="en-US" altLang="en-US" sz="2800" b="1" dirty="0">
                <a:solidFill>
                  <a:schemeClr val="tx1"/>
                </a:solidFill>
                <a:latin typeface="+mj-lt"/>
              </a:rPr>
              <a:t>Disabled</a:t>
            </a:r>
            <a:r>
              <a:rPr lang="en-US" altLang="en-US" sz="2800" dirty="0">
                <a:solidFill>
                  <a:schemeClr val="tx1"/>
                </a:solidFill>
                <a:latin typeface="+mj-lt"/>
              </a:rPr>
              <a:t>.</a:t>
            </a:r>
          </a:p>
          <a:p>
            <a:pPr marL="0" marR="0" lvl="0" indent="0" algn="l" defTabSz="914400" rtl="0" eaLnBrk="0" fontAlgn="base" latinLnBrk="0" hangingPunct="0">
              <a:lnSpc>
                <a:spcPct val="150000"/>
              </a:lnSpc>
              <a:spcBef>
                <a:spcPct val="0"/>
              </a:spcBef>
              <a:spcAft>
                <a:spcPct val="0"/>
              </a:spcAft>
              <a:buClrTx/>
              <a:buSzTx/>
              <a:buFontTx/>
              <a:buNone/>
              <a:tabLst/>
            </a:pPr>
            <a:r>
              <a:rPr lang="en-US" altLang="en-US" sz="2800" i="1" dirty="0">
                <a:solidFill>
                  <a:schemeClr val="tx1"/>
                </a:solidFill>
                <a:latin typeface="+mj-lt"/>
              </a:rPr>
              <a:t>(Tip: Be careful! Disable </a:t>
            </a:r>
            <a:br>
              <a:rPr lang="en-US" altLang="en-US" sz="2800" i="1" dirty="0">
                <a:solidFill>
                  <a:schemeClr val="tx1"/>
                </a:solidFill>
                <a:latin typeface="+mj-lt"/>
              </a:rPr>
            </a:br>
            <a:r>
              <a:rPr lang="en-US" altLang="en-US" sz="2800" i="1" dirty="0">
                <a:solidFill>
                  <a:schemeClr val="tx1"/>
                </a:solidFill>
                <a:latin typeface="+mj-lt"/>
              </a:rPr>
              <a:t>only non-critical services,</a:t>
            </a:r>
            <a:br>
              <a:rPr lang="en-US" altLang="en-US" sz="2800" i="1" dirty="0">
                <a:solidFill>
                  <a:schemeClr val="tx1"/>
                </a:solidFill>
                <a:latin typeface="+mj-lt"/>
              </a:rPr>
            </a:br>
            <a:r>
              <a:rPr lang="en-US" altLang="en-US" sz="2800" i="1" dirty="0">
                <a:solidFill>
                  <a:schemeClr val="tx1"/>
                </a:solidFill>
                <a:latin typeface="+mj-lt"/>
              </a:rPr>
              <a:t> like "Fax" if you don’t </a:t>
            </a:r>
            <a:br>
              <a:rPr lang="en-US" altLang="en-US" sz="2800" i="1" dirty="0">
                <a:solidFill>
                  <a:schemeClr val="tx1"/>
                </a:solidFill>
                <a:latin typeface="+mj-lt"/>
              </a:rPr>
            </a:br>
            <a:r>
              <a:rPr lang="en-US" altLang="en-US" sz="2800" i="1" dirty="0">
                <a:solidFill>
                  <a:schemeClr val="tx1"/>
                </a:solidFill>
                <a:latin typeface="+mj-lt"/>
              </a:rPr>
              <a:t>use faxing.)</a:t>
            </a:r>
            <a:endParaRPr lang="en-US" altLang="en-US" sz="2800" dirty="0">
              <a:solidFill>
                <a:schemeClr val="tx1"/>
              </a:solidFill>
              <a:latin typeface="+mj-lt"/>
            </a:endParaRPr>
          </a:p>
        </p:txBody>
      </p:sp>
      <p:pic>
        <p:nvPicPr>
          <p:cNvPr id="7" name="Picture 6">
            <a:extLst>
              <a:ext uri="{FF2B5EF4-FFF2-40B4-BE49-F238E27FC236}">
                <a16:creationId xmlns:a16="http://schemas.microsoft.com/office/drawing/2014/main" id="{4666451B-70C1-44DB-D365-37F3BB67C190}"/>
              </a:ext>
            </a:extLst>
          </p:cNvPr>
          <p:cNvPicPr>
            <a:picLocks noChangeAspect="1"/>
          </p:cNvPicPr>
          <p:nvPr/>
        </p:nvPicPr>
        <p:blipFill>
          <a:blip r:embed="rId2"/>
          <a:srcRect l="22500" t="55926" r="48333" b="11481"/>
          <a:stretch/>
        </p:blipFill>
        <p:spPr>
          <a:xfrm>
            <a:off x="3657600" y="3327666"/>
            <a:ext cx="5503191" cy="3459149"/>
          </a:xfrm>
          <a:prstGeom prst="rect">
            <a:avLst/>
          </a:prstGeom>
        </p:spPr>
      </p:pic>
      <p:sp>
        <p:nvSpPr>
          <p:cNvPr id="8" name="Rectangle: Rounded Corners 7">
            <a:extLst>
              <a:ext uri="{FF2B5EF4-FFF2-40B4-BE49-F238E27FC236}">
                <a16:creationId xmlns:a16="http://schemas.microsoft.com/office/drawing/2014/main" id="{197F92A4-6941-84EA-A1E2-9F615CA0280E}"/>
              </a:ext>
            </a:extLst>
          </p:cNvPr>
          <p:cNvSpPr/>
          <p:nvPr/>
        </p:nvSpPr>
        <p:spPr>
          <a:xfrm>
            <a:off x="3781335" y="3379838"/>
            <a:ext cx="1905000" cy="2605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7E5587B8-F018-916A-597D-3F7F35F3036E}"/>
              </a:ext>
            </a:extLst>
          </p:cNvPr>
          <p:cNvSpPr/>
          <p:nvPr/>
        </p:nvSpPr>
        <p:spPr>
          <a:xfrm>
            <a:off x="7209504" y="5867356"/>
            <a:ext cx="1905000" cy="26055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740686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584C1-9943-2735-D317-5FC7DC20FF39}"/>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547886EA-0DFF-D68E-5135-279AC36C4066}"/>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5147BDC4-0501-C610-A1E0-D0872025CF73}"/>
              </a:ext>
            </a:extLst>
          </p:cNvPr>
          <p:cNvSpPr txBox="1"/>
          <p:nvPr/>
        </p:nvSpPr>
        <p:spPr>
          <a:xfrm>
            <a:off x="0" y="1800413"/>
            <a:ext cx="9143999" cy="2610843"/>
          </a:xfrm>
          <a:prstGeom prst="rect">
            <a:avLst/>
          </a:prstGeom>
          <a:noFill/>
        </p:spPr>
        <p:txBody>
          <a:bodyPr wrap="square">
            <a:spAutoFit/>
          </a:bodyPr>
          <a:lstStyle/>
          <a:p>
            <a:pPr>
              <a:lnSpc>
                <a:spcPct val="150000"/>
              </a:lnSpc>
              <a:buNone/>
            </a:pPr>
            <a:r>
              <a:rPr lang="en-US" sz="2800" b="1" dirty="0">
                <a:latin typeface="+mj-lt"/>
              </a:rPr>
              <a:t>Problem-Solving Scenario:</a:t>
            </a:r>
          </a:p>
          <a:p>
            <a:pPr>
              <a:lnSpc>
                <a:spcPct val="150000"/>
              </a:lnSpc>
            </a:pPr>
            <a:r>
              <a:rPr lang="en-US" sz="2800" b="1" dirty="0">
                <a:latin typeface="+mj-lt"/>
              </a:rPr>
              <a:t>Case:</a:t>
            </a:r>
            <a:r>
              <a:rPr lang="en-US" sz="2800" dirty="0">
                <a:latin typeface="+mj-lt"/>
              </a:rPr>
              <a:t> Sarah, an HR officer in Melbourne, logs in from a public Wi-Fi hotspot. Her laptop isn’t using a VPN. </a:t>
            </a:r>
            <a:r>
              <a:rPr lang="en-US" sz="2800" b="1" dirty="0">
                <a:latin typeface="+mj-lt"/>
              </a:rPr>
              <a:t>Question:</a:t>
            </a:r>
            <a:r>
              <a:rPr lang="en-US" sz="2800" dirty="0">
                <a:latin typeface="+mj-lt"/>
              </a:rPr>
              <a:t> Identify three security risks in this situation and suggest fixes.</a:t>
            </a:r>
          </a:p>
        </p:txBody>
      </p:sp>
      <p:sp>
        <p:nvSpPr>
          <p:cNvPr id="8" name="Rectangle 3">
            <a:extLst>
              <a:ext uri="{FF2B5EF4-FFF2-40B4-BE49-F238E27FC236}">
                <a16:creationId xmlns:a16="http://schemas.microsoft.com/office/drawing/2014/main" id="{751E6BB3-308E-25EE-C1BC-F2EAE90457E9}"/>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481546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6D4B4-51A6-9233-456D-ADE049EE62B1}"/>
            </a:ext>
          </a:extLst>
        </p:cNvPr>
        <p:cNvGrpSpPr/>
        <p:nvPr/>
      </p:nvGrpSpPr>
      <p:grpSpPr>
        <a:xfrm>
          <a:off x="0" y="0"/>
          <a:ext cx="0" cy="0"/>
          <a:chOff x="0" y="0"/>
          <a:chExt cx="0" cy="0"/>
        </a:xfrm>
      </p:grpSpPr>
      <p:sp>
        <p:nvSpPr>
          <p:cNvPr id="4" name="object 2">
            <a:extLst>
              <a:ext uri="{FF2B5EF4-FFF2-40B4-BE49-F238E27FC236}">
                <a16:creationId xmlns:a16="http://schemas.microsoft.com/office/drawing/2014/main" id="{FDBEDC03-651B-7B46-7ECE-28DF830773FA}"/>
              </a:ext>
            </a:extLst>
          </p:cNvPr>
          <p:cNvSpPr txBox="1">
            <a:spLocks noGrp="1"/>
          </p:cNvSpPr>
          <p:nvPr>
            <p:ph type="title"/>
          </p:nvPr>
        </p:nvSpPr>
        <p:spPr>
          <a:xfrm>
            <a:off x="0" y="0"/>
            <a:ext cx="7842884" cy="443070"/>
          </a:xfrm>
          <a:prstGeom prst="rect">
            <a:avLst/>
          </a:prstGeom>
        </p:spPr>
        <p:txBody>
          <a:bodyPr vert="horz" wrap="square" lIns="0" tIns="12065" rIns="0" bIns="0" rtlCol="0">
            <a:spAutoFit/>
          </a:bodyPr>
          <a:lstStyle/>
          <a:p>
            <a:r>
              <a:rPr lang="en-US" sz="2800" b="1" dirty="0"/>
              <a:t>Remote Computing Security</a:t>
            </a:r>
          </a:p>
        </p:txBody>
      </p:sp>
      <p:sp>
        <p:nvSpPr>
          <p:cNvPr id="7" name="TextBox 6">
            <a:extLst>
              <a:ext uri="{FF2B5EF4-FFF2-40B4-BE49-F238E27FC236}">
                <a16:creationId xmlns:a16="http://schemas.microsoft.com/office/drawing/2014/main" id="{58F0DBD9-F5E5-57E9-4326-18AD6396FC43}"/>
              </a:ext>
            </a:extLst>
          </p:cNvPr>
          <p:cNvSpPr txBox="1"/>
          <p:nvPr/>
        </p:nvSpPr>
        <p:spPr>
          <a:xfrm>
            <a:off x="-3958" y="1800413"/>
            <a:ext cx="9143999" cy="3257174"/>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Public Wi-Fi – easy for hackers to intercept. → Use VPN.</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No endpoint protection – malware risk. → Install antivirus.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0" i="0" u="none" strike="noStrike" cap="none" normalizeH="0" baseline="0" dirty="0">
                <a:ln>
                  <a:noFill/>
                </a:ln>
                <a:solidFill>
                  <a:schemeClr val="tx1"/>
                </a:solidFill>
                <a:effectLst/>
                <a:latin typeface="+mj-lt"/>
              </a:rPr>
              <a:t>No multi-factor login – easier access. → Use MFA like SMS or authenticator apps.</a:t>
            </a:r>
          </a:p>
        </p:txBody>
      </p:sp>
      <p:sp>
        <p:nvSpPr>
          <p:cNvPr id="8" name="Rectangle 3">
            <a:extLst>
              <a:ext uri="{FF2B5EF4-FFF2-40B4-BE49-F238E27FC236}">
                <a16:creationId xmlns:a16="http://schemas.microsoft.com/office/drawing/2014/main" id="{93D5391F-5C65-B8F9-E3B7-F82739EDEDDA}"/>
              </a:ext>
            </a:extLst>
          </p:cNvPr>
          <p:cNvSpPr>
            <a:spLocks noChangeArrowheads="1"/>
          </p:cNvSpPr>
          <p:nvPr/>
        </p:nvSpPr>
        <p:spPr bwMode="auto">
          <a:xfrm>
            <a:off x="0" y="47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2850052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35051" y="1548510"/>
            <a:ext cx="8463280" cy="5228354"/>
          </a:xfrm>
          <a:prstGeom prst="rect">
            <a:avLst/>
          </a:prstGeom>
        </p:spPr>
        <p:txBody>
          <a:bodyPr vert="horz" wrap="square" lIns="0" tIns="33020" rIns="0" bIns="0" rtlCol="0">
            <a:spAutoFit/>
          </a:bodyPr>
          <a:lstStyle/>
          <a:p>
            <a:pPr marL="248920" marR="5080" indent="-236220" algn="just">
              <a:lnSpc>
                <a:spcPts val="2050"/>
              </a:lnSpc>
              <a:spcBef>
                <a:spcPts val="260"/>
              </a:spcBef>
              <a:buClr>
                <a:srgbClr val="6F8BA0"/>
              </a:buClr>
              <a:buFont typeface="Wingdings"/>
              <a:buChar char=""/>
              <a:tabLst>
                <a:tab pos="248920" algn="l"/>
              </a:tabLst>
            </a:pPr>
            <a:r>
              <a:rPr sz="2300" dirty="0">
                <a:latin typeface="+mj-lt"/>
                <a:cs typeface="Arial"/>
              </a:rPr>
              <a:t>This</a:t>
            </a:r>
            <a:r>
              <a:rPr sz="2300" spc="160" dirty="0">
                <a:latin typeface="+mj-lt"/>
                <a:cs typeface="Arial"/>
              </a:rPr>
              <a:t>  </a:t>
            </a:r>
            <a:r>
              <a:rPr sz="2300" dirty="0">
                <a:latin typeface="+mj-lt"/>
                <a:cs typeface="Arial"/>
              </a:rPr>
              <a:t>chapter</a:t>
            </a:r>
            <a:r>
              <a:rPr sz="2300" spc="170" dirty="0">
                <a:latin typeface="+mj-lt"/>
                <a:cs typeface="Arial"/>
              </a:rPr>
              <a:t>  </a:t>
            </a:r>
            <a:r>
              <a:rPr sz="2300" dirty="0">
                <a:latin typeface="+mj-lt"/>
                <a:cs typeface="Arial"/>
              </a:rPr>
              <a:t>discussed</a:t>
            </a:r>
            <a:r>
              <a:rPr sz="2300" spc="160" dirty="0">
                <a:latin typeface="+mj-lt"/>
                <a:cs typeface="Arial"/>
              </a:rPr>
              <a:t>  </a:t>
            </a:r>
            <a:r>
              <a:rPr sz="2300" dirty="0">
                <a:latin typeface="+mj-lt"/>
                <a:cs typeface="Arial"/>
              </a:rPr>
              <a:t>the</a:t>
            </a:r>
            <a:r>
              <a:rPr sz="2300" spc="165" dirty="0">
                <a:latin typeface="+mj-lt"/>
                <a:cs typeface="Arial"/>
              </a:rPr>
              <a:t>  </a:t>
            </a:r>
            <a:r>
              <a:rPr sz="2300" dirty="0">
                <a:latin typeface="+mj-lt"/>
                <a:cs typeface="Arial"/>
              </a:rPr>
              <a:t>technologies,</a:t>
            </a:r>
            <a:r>
              <a:rPr sz="2300" spc="165" dirty="0">
                <a:latin typeface="+mj-lt"/>
                <a:cs typeface="Arial"/>
              </a:rPr>
              <a:t>  </a:t>
            </a:r>
            <a:r>
              <a:rPr sz="2300" dirty="0">
                <a:latin typeface="+mj-lt"/>
                <a:cs typeface="Arial"/>
              </a:rPr>
              <a:t>processes</a:t>
            </a:r>
            <a:r>
              <a:rPr sz="2300" spc="165" dirty="0">
                <a:latin typeface="+mj-lt"/>
                <a:cs typeface="Arial"/>
              </a:rPr>
              <a:t>  </a:t>
            </a:r>
            <a:r>
              <a:rPr sz="2300" dirty="0">
                <a:latin typeface="+mj-lt"/>
                <a:cs typeface="Arial"/>
              </a:rPr>
              <a:t>and</a:t>
            </a:r>
            <a:r>
              <a:rPr sz="2300" spc="160" dirty="0">
                <a:latin typeface="+mj-lt"/>
                <a:cs typeface="Arial"/>
              </a:rPr>
              <a:t>  </a:t>
            </a:r>
            <a:r>
              <a:rPr sz="2300" dirty="0">
                <a:latin typeface="+mj-lt"/>
                <a:cs typeface="Arial"/>
              </a:rPr>
              <a:t>procedures</a:t>
            </a:r>
            <a:r>
              <a:rPr sz="2300" spc="165" dirty="0">
                <a:latin typeface="+mj-lt"/>
                <a:cs typeface="Arial"/>
              </a:rPr>
              <a:t>  </a:t>
            </a:r>
            <a:r>
              <a:rPr sz="2300" spc="-20" dirty="0">
                <a:latin typeface="+mj-lt"/>
                <a:cs typeface="Arial"/>
              </a:rPr>
              <a:t>that </a:t>
            </a:r>
            <a:r>
              <a:rPr sz="2300" dirty="0">
                <a:latin typeface="+mj-lt"/>
                <a:cs typeface="Arial"/>
              </a:rPr>
              <a:t>cybersecurity</a:t>
            </a:r>
            <a:r>
              <a:rPr sz="2300" spc="-15" dirty="0">
                <a:latin typeface="+mj-lt"/>
                <a:cs typeface="Arial"/>
              </a:rPr>
              <a:t> </a:t>
            </a:r>
            <a:r>
              <a:rPr sz="2300" dirty="0">
                <a:latin typeface="+mj-lt"/>
                <a:cs typeface="Arial"/>
              </a:rPr>
              <a:t>specialists</a:t>
            </a:r>
            <a:r>
              <a:rPr sz="2300" spc="5" dirty="0">
                <a:latin typeface="+mj-lt"/>
                <a:cs typeface="Arial"/>
              </a:rPr>
              <a:t> </a:t>
            </a:r>
            <a:r>
              <a:rPr sz="2300" dirty="0">
                <a:latin typeface="+mj-lt"/>
                <a:cs typeface="Arial"/>
              </a:rPr>
              <a:t>use</a:t>
            </a:r>
            <a:r>
              <a:rPr sz="2300" spc="-5" dirty="0">
                <a:latin typeface="+mj-lt"/>
                <a:cs typeface="Arial"/>
              </a:rPr>
              <a:t> </a:t>
            </a:r>
            <a:r>
              <a:rPr sz="2300" dirty="0">
                <a:latin typeface="+mj-lt"/>
                <a:cs typeface="Arial"/>
              </a:rPr>
              <a:t>to defend the systems,</a:t>
            </a:r>
            <a:r>
              <a:rPr sz="2300" spc="10" dirty="0">
                <a:latin typeface="+mj-lt"/>
                <a:cs typeface="Arial"/>
              </a:rPr>
              <a:t> </a:t>
            </a:r>
            <a:r>
              <a:rPr sz="2300" dirty="0">
                <a:latin typeface="+mj-lt"/>
                <a:cs typeface="Arial"/>
              </a:rPr>
              <a:t>devices,</a:t>
            </a:r>
            <a:r>
              <a:rPr sz="2300" spc="10" dirty="0">
                <a:latin typeface="+mj-lt"/>
                <a:cs typeface="Arial"/>
              </a:rPr>
              <a:t> </a:t>
            </a:r>
            <a:r>
              <a:rPr sz="2300" dirty="0">
                <a:latin typeface="+mj-lt"/>
                <a:cs typeface="Arial"/>
              </a:rPr>
              <a:t>and data that</a:t>
            </a:r>
            <a:r>
              <a:rPr sz="2300" spc="10" dirty="0">
                <a:latin typeface="+mj-lt"/>
                <a:cs typeface="Arial"/>
              </a:rPr>
              <a:t> </a:t>
            </a:r>
            <a:r>
              <a:rPr sz="2300" spc="-20" dirty="0">
                <a:latin typeface="+mj-lt"/>
                <a:cs typeface="Arial"/>
              </a:rPr>
              <a:t>make </a:t>
            </a:r>
            <a:r>
              <a:rPr sz="2300" dirty="0">
                <a:latin typeface="+mj-lt"/>
                <a:cs typeface="Arial"/>
              </a:rPr>
              <a:t>up</a:t>
            </a:r>
            <a:r>
              <a:rPr sz="2300" spc="-35" dirty="0">
                <a:latin typeface="+mj-lt"/>
                <a:cs typeface="Arial"/>
              </a:rPr>
              <a:t> </a:t>
            </a:r>
            <a:r>
              <a:rPr sz="2300" dirty="0">
                <a:latin typeface="+mj-lt"/>
                <a:cs typeface="Arial"/>
              </a:rPr>
              <a:t>the</a:t>
            </a:r>
            <a:r>
              <a:rPr sz="2300" spc="-30" dirty="0">
                <a:latin typeface="+mj-lt"/>
                <a:cs typeface="Arial"/>
              </a:rPr>
              <a:t> </a:t>
            </a:r>
            <a:r>
              <a:rPr sz="2300" dirty="0">
                <a:latin typeface="+mj-lt"/>
                <a:cs typeface="Arial"/>
              </a:rPr>
              <a:t>network</a:t>
            </a:r>
            <a:r>
              <a:rPr sz="2300" spc="20" dirty="0">
                <a:latin typeface="+mj-lt"/>
                <a:cs typeface="Arial"/>
              </a:rPr>
              <a:t> </a:t>
            </a:r>
            <a:r>
              <a:rPr sz="2300" spc="-10" dirty="0">
                <a:latin typeface="+mj-lt"/>
                <a:cs typeface="Arial"/>
              </a:rPr>
              <a:t>infrastructure.</a:t>
            </a:r>
            <a:endParaRPr sz="2300" dirty="0">
              <a:latin typeface="+mj-lt"/>
              <a:cs typeface="Arial"/>
            </a:endParaRPr>
          </a:p>
          <a:p>
            <a:pPr marL="248920" marR="6985" indent="-236220" algn="just">
              <a:lnSpc>
                <a:spcPts val="2050"/>
              </a:lnSpc>
              <a:spcBef>
                <a:spcPts val="1085"/>
              </a:spcBef>
              <a:buClr>
                <a:srgbClr val="6F8BA0"/>
              </a:buClr>
              <a:buFont typeface="Wingdings"/>
              <a:buChar char=""/>
              <a:tabLst>
                <a:tab pos="248920" algn="l"/>
              </a:tabLst>
            </a:pPr>
            <a:r>
              <a:rPr sz="2300" dirty="0">
                <a:latin typeface="+mj-lt"/>
                <a:cs typeface="Arial"/>
              </a:rPr>
              <a:t>Host</a:t>
            </a:r>
            <a:r>
              <a:rPr sz="2300" spc="140" dirty="0">
                <a:latin typeface="+mj-lt"/>
                <a:cs typeface="Arial"/>
              </a:rPr>
              <a:t>  </a:t>
            </a:r>
            <a:r>
              <a:rPr sz="2300" dirty="0">
                <a:latin typeface="+mj-lt"/>
                <a:cs typeface="Arial"/>
              </a:rPr>
              <a:t>hardening</a:t>
            </a:r>
            <a:r>
              <a:rPr sz="2300" spc="140" dirty="0">
                <a:latin typeface="+mj-lt"/>
                <a:cs typeface="Arial"/>
              </a:rPr>
              <a:t>  </a:t>
            </a:r>
            <a:r>
              <a:rPr sz="2300" dirty="0">
                <a:latin typeface="+mj-lt"/>
                <a:cs typeface="Arial"/>
              </a:rPr>
              <a:t>includes</a:t>
            </a:r>
            <a:r>
              <a:rPr sz="2300" spc="140" dirty="0">
                <a:latin typeface="+mj-lt"/>
                <a:cs typeface="Arial"/>
              </a:rPr>
              <a:t>  </a:t>
            </a:r>
            <a:r>
              <a:rPr sz="2300" dirty="0">
                <a:latin typeface="+mj-lt"/>
                <a:cs typeface="Arial"/>
              </a:rPr>
              <a:t>securing</a:t>
            </a:r>
            <a:r>
              <a:rPr sz="2300" spc="145" dirty="0">
                <a:latin typeface="+mj-lt"/>
                <a:cs typeface="Arial"/>
              </a:rPr>
              <a:t>  </a:t>
            </a:r>
            <a:r>
              <a:rPr sz="2300" dirty="0">
                <a:latin typeface="+mj-lt"/>
                <a:cs typeface="Arial"/>
              </a:rPr>
              <a:t>the</a:t>
            </a:r>
            <a:r>
              <a:rPr sz="2300" spc="140" dirty="0">
                <a:latin typeface="+mj-lt"/>
                <a:cs typeface="Arial"/>
              </a:rPr>
              <a:t>  </a:t>
            </a:r>
            <a:r>
              <a:rPr sz="2300" dirty="0">
                <a:latin typeface="+mj-lt"/>
                <a:cs typeface="Arial"/>
              </a:rPr>
              <a:t>operating</a:t>
            </a:r>
            <a:r>
              <a:rPr sz="2300" spc="140" dirty="0">
                <a:latin typeface="+mj-lt"/>
                <a:cs typeface="Arial"/>
              </a:rPr>
              <a:t>  </a:t>
            </a:r>
            <a:r>
              <a:rPr sz="2300" dirty="0">
                <a:latin typeface="+mj-lt"/>
                <a:cs typeface="Arial"/>
              </a:rPr>
              <a:t>system,</a:t>
            </a:r>
            <a:r>
              <a:rPr sz="2300" spc="140" dirty="0">
                <a:latin typeface="+mj-lt"/>
                <a:cs typeface="Arial"/>
              </a:rPr>
              <a:t>  </a:t>
            </a:r>
            <a:r>
              <a:rPr sz="2300" dirty="0">
                <a:latin typeface="+mj-lt"/>
                <a:cs typeface="Arial"/>
              </a:rPr>
              <a:t>implementing</a:t>
            </a:r>
            <a:r>
              <a:rPr sz="2300" spc="140" dirty="0">
                <a:latin typeface="+mj-lt"/>
                <a:cs typeface="Arial"/>
              </a:rPr>
              <a:t>  </a:t>
            </a:r>
            <a:r>
              <a:rPr sz="2300" spc="-25" dirty="0">
                <a:latin typeface="+mj-lt"/>
                <a:cs typeface="Arial"/>
              </a:rPr>
              <a:t>an </a:t>
            </a:r>
            <a:r>
              <a:rPr sz="2300" dirty="0">
                <a:latin typeface="+mj-lt"/>
                <a:cs typeface="Arial"/>
              </a:rPr>
              <a:t>antivirus</a:t>
            </a:r>
            <a:r>
              <a:rPr sz="2300" spc="65" dirty="0">
                <a:latin typeface="+mj-lt"/>
                <a:cs typeface="Arial"/>
              </a:rPr>
              <a:t> </a:t>
            </a:r>
            <a:r>
              <a:rPr sz="2300" dirty="0">
                <a:latin typeface="+mj-lt"/>
                <a:cs typeface="Arial"/>
              </a:rPr>
              <a:t>solution,</a:t>
            </a:r>
            <a:r>
              <a:rPr sz="2300" spc="75" dirty="0">
                <a:latin typeface="+mj-lt"/>
                <a:cs typeface="Arial"/>
              </a:rPr>
              <a:t> </a:t>
            </a:r>
            <a:r>
              <a:rPr sz="2300" dirty="0">
                <a:latin typeface="+mj-lt"/>
                <a:cs typeface="Arial"/>
              </a:rPr>
              <a:t>and</a:t>
            </a:r>
            <a:r>
              <a:rPr sz="2300" spc="60" dirty="0">
                <a:latin typeface="+mj-lt"/>
                <a:cs typeface="Arial"/>
              </a:rPr>
              <a:t> </a:t>
            </a:r>
            <a:r>
              <a:rPr sz="2300" dirty="0">
                <a:latin typeface="+mj-lt"/>
                <a:cs typeface="Arial"/>
              </a:rPr>
              <a:t>using</a:t>
            </a:r>
            <a:r>
              <a:rPr sz="2300" spc="70" dirty="0">
                <a:latin typeface="+mj-lt"/>
                <a:cs typeface="Arial"/>
              </a:rPr>
              <a:t> </a:t>
            </a:r>
            <a:r>
              <a:rPr sz="2300" spc="-10" dirty="0">
                <a:latin typeface="+mj-lt"/>
                <a:cs typeface="Arial"/>
              </a:rPr>
              <a:t>host-</a:t>
            </a:r>
            <a:r>
              <a:rPr sz="2300" dirty="0">
                <a:latin typeface="+mj-lt"/>
                <a:cs typeface="Arial"/>
              </a:rPr>
              <a:t>based</a:t>
            </a:r>
            <a:r>
              <a:rPr sz="2300" spc="60" dirty="0">
                <a:latin typeface="+mj-lt"/>
                <a:cs typeface="Arial"/>
              </a:rPr>
              <a:t> </a:t>
            </a:r>
            <a:r>
              <a:rPr sz="2300" dirty="0">
                <a:latin typeface="+mj-lt"/>
                <a:cs typeface="Arial"/>
              </a:rPr>
              <a:t>solutions</a:t>
            </a:r>
            <a:r>
              <a:rPr sz="2300" spc="65" dirty="0">
                <a:latin typeface="+mj-lt"/>
                <a:cs typeface="Arial"/>
              </a:rPr>
              <a:t> </a:t>
            </a:r>
            <a:r>
              <a:rPr sz="2300" dirty="0">
                <a:latin typeface="+mj-lt"/>
                <a:cs typeface="Arial"/>
              </a:rPr>
              <a:t>such</a:t>
            </a:r>
            <a:r>
              <a:rPr sz="2300" spc="70" dirty="0">
                <a:latin typeface="+mj-lt"/>
                <a:cs typeface="Arial"/>
              </a:rPr>
              <a:t> </a:t>
            </a:r>
            <a:r>
              <a:rPr sz="2300" dirty="0">
                <a:latin typeface="+mj-lt"/>
                <a:cs typeface="Arial"/>
              </a:rPr>
              <a:t>as</a:t>
            </a:r>
            <a:r>
              <a:rPr sz="2300" spc="60" dirty="0">
                <a:latin typeface="+mj-lt"/>
                <a:cs typeface="Arial"/>
              </a:rPr>
              <a:t> </a:t>
            </a:r>
            <a:r>
              <a:rPr sz="2300" dirty="0">
                <a:latin typeface="+mj-lt"/>
                <a:cs typeface="Arial"/>
              </a:rPr>
              <a:t>firewalls</a:t>
            </a:r>
            <a:r>
              <a:rPr sz="2300" spc="70" dirty="0">
                <a:latin typeface="+mj-lt"/>
                <a:cs typeface="Arial"/>
              </a:rPr>
              <a:t> </a:t>
            </a:r>
            <a:r>
              <a:rPr sz="2300" dirty="0">
                <a:latin typeface="+mj-lt"/>
                <a:cs typeface="Arial"/>
              </a:rPr>
              <a:t>and</a:t>
            </a:r>
            <a:r>
              <a:rPr sz="2300" spc="70" dirty="0">
                <a:latin typeface="+mj-lt"/>
                <a:cs typeface="Arial"/>
              </a:rPr>
              <a:t> </a:t>
            </a:r>
            <a:r>
              <a:rPr sz="2300" spc="-10" dirty="0">
                <a:latin typeface="+mj-lt"/>
                <a:cs typeface="Arial"/>
              </a:rPr>
              <a:t>intrusion </a:t>
            </a:r>
            <a:r>
              <a:rPr sz="2300" dirty="0">
                <a:latin typeface="+mj-lt"/>
                <a:cs typeface="Arial"/>
              </a:rPr>
              <a:t>detection</a:t>
            </a:r>
            <a:r>
              <a:rPr sz="2300" spc="-40" dirty="0">
                <a:latin typeface="+mj-lt"/>
                <a:cs typeface="Arial"/>
              </a:rPr>
              <a:t> </a:t>
            </a:r>
            <a:r>
              <a:rPr sz="2300" spc="-10" dirty="0">
                <a:latin typeface="+mj-lt"/>
                <a:cs typeface="Arial"/>
              </a:rPr>
              <a:t>systems.</a:t>
            </a:r>
            <a:endParaRPr sz="2300" dirty="0">
              <a:latin typeface="+mj-lt"/>
              <a:cs typeface="Arial"/>
            </a:endParaRPr>
          </a:p>
          <a:p>
            <a:pPr marL="248920" marR="6985" indent="-236220" algn="just">
              <a:lnSpc>
                <a:spcPts val="2050"/>
              </a:lnSpc>
              <a:spcBef>
                <a:spcPts val="1090"/>
              </a:spcBef>
              <a:buClr>
                <a:srgbClr val="6F8BA0"/>
              </a:buClr>
              <a:buFont typeface="Wingdings"/>
              <a:buChar char=""/>
              <a:tabLst>
                <a:tab pos="248920" algn="l"/>
              </a:tabLst>
            </a:pPr>
            <a:r>
              <a:rPr sz="2300" dirty="0">
                <a:latin typeface="+mj-lt"/>
                <a:cs typeface="Arial"/>
              </a:rPr>
              <a:t>Server</a:t>
            </a:r>
            <a:r>
              <a:rPr sz="2300" spc="215" dirty="0">
                <a:latin typeface="+mj-lt"/>
                <a:cs typeface="Arial"/>
              </a:rPr>
              <a:t>  </a:t>
            </a:r>
            <a:r>
              <a:rPr sz="2300" dirty="0">
                <a:latin typeface="+mj-lt"/>
                <a:cs typeface="Arial"/>
              </a:rPr>
              <a:t>hardening</a:t>
            </a:r>
            <a:r>
              <a:rPr sz="2300" spc="229" dirty="0">
                <a:latin typeface="+mj-lt"/>
                <a:cs typeface="Arial"/>
              </a:rPr>
              <a:t>  </a:t>
            </a:r>
            <a:r>
              <a:rPr sz="2300" dirty="0">
                <a:latin typeface="+mj-lt"/>
                <a:cs typeface="Arial"/>
              </a:rPr>
              <a:t>includes</a:t>
            </a:r>
            <a:r>
              <a:rPr sz="2300" spc="250" dirty="0">
                <a:latin typeface="+mj-lt"/>
                <a:cs typeface="Arial"/>
              </a:rPr>
              <a:t>  </a:t>
            </a:r>
            <a:r>
              <a:rPr sz="2300" dirty="0">
                <a:latin typeface="+mj-lt"/>
                <a:cs typeface="Arial"/>
              </a:rPr>
              <a:t>managing</a:t>
            </a:r>
            <a:r>
              <a:rPr sz="2300" spc="229" dirty="0">
                <a:latin typeface="+mj-lt"/>
                <a:cs typeface="Arial"/>
              </a:rPr>
              <a:t>  </a:t>
            </a:r>
            <a:r>
              <a:rPr sz="2300" dirty="0">
                <a:latin typeface="+mj-lt"/>
                <a:cs typeface="Arial"/>
              </a:rPr>
              <a:t>remote</a:t>
            </a:r>
            <a:r>
              <a:rPr sz="2300" spc="245" dirty="0">
                <a:latin typeface="+mj-lt"/>
                <a:cs typeface="Arial"/>
              </a:rPr>
              <a:t>  </a:t>
            </a:r>
            <a:r>
              <a:rPr sz="2300" dirty="0">
                <a:latin typeface="+mj-lt"/>
                <a:cs typeface="Arial"/>
              </a:rPr>
              <a:t>access,</a:t>
            </a:r>
            <a:r>
              <a:rPr sz="2300" spc="240" dirty="0">
                <a:latin typeface="+mj-lt"/>
                <a:cs typeface="Arial"/>
              </a:rPr>
              <a:t>  </a:t>
            </a:r>
            <a:r>
              <a:rPr sz="2300" dirty="0">
                <a:latin typeface="+mj-lt"/>
                <a:cs typeface="Arial"/>
              </a:rPr>
              <a:t>securing</a:t>
            </a:r>
            <a:r>
              <a:rPr sz="2300" spc="240" dirty="0">
                <a:latin typeface="+mj-lt"/>
                <a:cs typeface="Arial"/>
              </a:rPr>
              <a:t>  </a:t>
            </a:r>
            <a:r>
              <a:rPr sz="2300" spc="-10" dirty="0">
                <a:latin typeface="+mj-lt"/>
                <a:cs typeface="Arial"/>
              </a:rPr>
              <a:t>privileged </a:t>
            </a:r>
            <a:r>
              <a:rPr sz="2300" dirty="0">
                <a:latin typeface="+mj-lt"/>
                <a:cs typeface="Arial"/>
              </a:rPr>
              <a:t>accounts,</a:t>
            </a:r>
            <a:r>
              <a:rPr sz="2300" spc="-40" dirty="0">
                <a:latin typeface="+mj-lt"/>
                <a:cs typeface="Arial"/>
              </a:rPr>
              <a:t> </a:t>
            </a:r>
            <a:r>
              <a:rPr sz="2300" dirty="0">
                <a:latin typeface="+mj-lt"/>
                <a:cs typeface="Arial"/>
              </a:rPr>
              <a:t>and</a:t>
            </a:r>
            <a:r>
              <a:rPr sz="2300" spc="-30" dirty="0">
                <a:latin typeface="+mj-lt"/>
                <a:cs typeface="Arial"/>
              </a:rPr>
              <a:t> </a:t>
            </a:r>
            <a:r>
              <a:rPr sz="2300" dirty="0">
                <a:latin typeface="+mj-lt"/>
                <a:cs typeface="Arial"/>
              </a:rPr>
              <a:t>monitoring</a:t>
            </a:r>
            <a:r>
              <a:rPr sz="2300" spc="-20" dirty="0">
                <a:latin typeface="+mj-lt"/>
                <a:cs typeface="Arial"/>
              </a:rPr>
              <a:t> </a:t>
            </a:r>
            <a:r>
              <a:rPr sz="2300" spc="-10" dirty="0">
                <a:latin typeface="+mj-lt"/>
                <a:cs typeface="Arial"/>
              </a:rPr>
              <a:t>services.</a:t>
            </a:r>
            <a:endParaRPr sz="2300" dirty="0">
              <a:latin typeface="+mj-lt"/>
              <a:cs typeface="Arial"/>
            </a:endParaRPr>
          </a:p>
          <a:p>
            <a:pPr marL="248920" marR="7620" indent="-236220" algn="just">
              <a:lnSpc>
                <a:spcPts val="2050"/>
              </a:lnSpc>
              <a:spcBef>
                <a:spcPts val="1085"/>
              </a:spcBef>
              <a:buClr>
                <a:srgbClr val="6F8BA0"/>
              </a:buClr>
              <a:buFont typeface="Wingdings"/>
              <a:buChar char=""/>
              <a:tabLst>
                <a:tab pos="248920" algn="l"/>
              </a:tabLst>
            </a:pPr>
            <a:r>
              <a:rPr sz="2300" dirty="0">
                <a:latin typeface="+mj-lt"/>
                <a:cs typeface="Arial"/>
              </a:rPr>
              <a:t>Data</a:t>
            </a:r>
            <a:r>
              <a:rPr sz="2300" spc="55" dirty="0">
                <a:latin typeface="+mj-lt"/>
                <a:cs typeface="Arial"/>
              </a:rPr>
              <a:t> </a:t>
            </a:r>
            <a:r>
              <a:rPr sz="2300" dirty="0">
                <a:latin typeface="+mj-lt"/>
                <a:cs typeface="Arial"/>
              </a:rPr>
              <a:t>protection</a:t>
            </a:r>
            <a:r>
              <a:rPr sz="2300" spc="65" dirty="0">
                <a:latin typeface="+mj-lt"/>
                <a:cs typeface="Arial"/>
              </a:rPr>
              <a:t> </a:t>
            </a:r>
            <a:r>
              <a:rPr sz="2300" dirty="0">
                <a:latin typeface="+mj-lt"/>
                <a:cs typeface="Arial"/>
              </a:rPr>
              <a:t>includes</a:t>
            </a:r>
            <a:r>
              <a:rPr sz="2300" spc="50" dirty="0">
                <a:latin typeface="+mj-lt"/>
                <a:cs typeface="Arial"/>
              </a:rPr>
              <a:t> </a:t>
            </a:r>
            <a:r>
              <a:rPr sz="2300" dirty="0">
                <a:latin typeface="+mj-lt"/>
                <a:cs typeface="Arial"/>
              </a:rPr>
              <a:t>file</a:t>
            </a:r>
            <a:r>
              <a:rPr sz="2300" spc="50" dirty="0">
                <a:latin typeface="+mj-lt"/>
                <a:cs typeface="Arial"/>
              </a:rPr>
              <a:t> </a:t>
            </a:r>
            <a:r>
              <a:rPr sz="2300" dirty="0">
                <a:latin typeface="+mj-lt"/>
                <a:cs typeface="Arial"/>
              </a:rPr>
              <a:t>access</a:t>
            </a:r>
            <a:r>
              <a:rPr sz="2300" spc="50" dirty="0">
                <a:latin typeface="+mj-lt"/>
                <a:cs typeface="Arial"/>
              </a:rPr>
              <a:t> </a:t>
            </a:r>
            <a:r>
              <a:rPr sz="2300" dirty="0">
                <a:latin typeface="+mj-lt"/>
                <a:cs typeface="Arial"/>
              </a:rPr>
              <a:t>control</a:t>
            </a:r>
            <a:r>
              <a:rPr sz="2300" spc="55" dirty="0">
                <a:latin typeface="+mj-lt"/>
                <a:cs typeface="Arial"/>
              </a:rPr>
              <a:t> </a:t>
            </a:r>
            <a:r>
              <a:rPr sz="2300" dirty="0">
                <a:latin typeface="+mj-lt"/>
                <a:cs typeface="Arial"/>
              </a:rPr>
              <a:t>and</a:t>
            </a:r>
            <a:r>
              <a:rPr sz="2300" spc="45" dirty="0">
                <a:latin typeface="+mj-lt"/>
                <a:cs typeface="Arial"/>
              </a:rPr>
              <a:t> </a:t>
            </a:r>
            <a:r>
              <a:rPr sz="2300" dirty="0">
                <a:latin typeface="+mj-lt"/>
                <a:cs typeface="Arial"/>
              </a:rPr>
              <a:t>implementing</a:t>
            </a:r>
            <a:r>
              <a:rPr sz="2300" spc="55" dirty="0">
                <a:latin typeface="+mj-lt"/>
                <a:cs typeface="Arial"/>
              </a:rPr>
              <a:t> </a:t>
            </a:r>
            <a:r>
              <a:rPr sz="2300" dirty="0">
                <a:latin typeface="+mj-lt"/>
                <a:cs typeface="Arial"/>
              </a:rPr>
              <a:t>security</a:t>
            </a:r>
            <a:r>
              <a:rPr sz="2300" spc="35" dirty="0">
                <a:latin typeface="+mj-lt"/>
                <a:cs typeface="Arial"/>
              </a:rPr>
              <a:t> </a:t>
            </a:r>
            <a:r>
              <a:rPr sz="2300" spc="-10" dirty="0">
                <a:latin typeface="+mj-lt"/>
                <a:cs typeface="Arial"/>
              </a:rPr>
              <a:t>measures </a:t>
            </a:r>
            <a:r>
              <a:rPr sz="2300" dirty="0">
                <a:latin typeface="+mj-lt"/>
                <a:cs typeface="Arial"/>
              </a:rPr>
              <a:t>to</a:t>
            </a:r>
            <a:r>
              <a:rPr sz="2300" spc="-50" dirty="0">
                <a:latin typeface="+mj-lt"/>
                <a:cs typeface="Arial"/>
              </a:rPr>
              <a:t> </a:t>
            </a:r>
            <a:r>
              <a:rPr sz="2300" dirty="0">
                <a:latin typeface="+mj-lt"/>
                <a:cs typeface="Arial"/>
              </a:rPr>
              <a:t>ensure</a:t>
            </a:r>
            <a:r>
              <a:rPr sz="2300" spc="-35" dirty="0">
                <a:latin typeface="+mj-lt"/>
                <a:cs typeface="Arial"/>
              </a:rPr>
              <a:t> </a:t>
            </a:r>
            <a:r>
              <a:rPr sz="2300" dirty="0">
                <a:latin typeface="+mj-lt"/>
                <a:cs typeface="Arial"/>
              </a:rPr>
              <a:t>the</a:t>
            </a:r>
            <a:r>
              <a:rPr sz="2300" spc="-45" dirty="0">
                <a:latin typeface="+mj-lt"/>
                <a:cs typeface="Arial"/>
              </a:rPr>
              <a:t> </a:t>
            </a:r>
            <a:r>
              <a:rPr sz="2300" spc="-10" dirty="0">
                <a:latin typeface="+mj-lt"/>
                <a:cs typeface="Arial"/>
              </a:rPr>
              <a:t>confidentiality,</a:t>
            </a:r>
            <a:r>
              <a:rPr sz="2300" dirty="0">
                <a:latin typeface="+mj-lt"/>
                <a:cs typeface="Arial"/>
              </a:rPr>
              <a:t> </a:t>
            </a:r>
            <a:r>
              <a:rPr sz="2300" spc="-10" dirty="0">
                <a:latin typeface="+mj-lt"/>
                <a:cs typeface="Arial"/>
              </a:rPr>
              <a:t>integrity,</a:t>
            </a:r>
            <a:r>
              <a:rPr sz="2300" spc="-15" dirty="0">
                <a:latin typeface="+mj-lt"/>
                <a:cs typeface="Arial"/>
              </a:rPr>
              <a:t> </a:t>
            </a:r>
            <a:r>
              <a:rPr sz="2300" dirty="0">
                <a:latin typeface="+mj-lt"/>
                <a:cs typeface="Arial"/>
              </a:rPr>
              <a:t>and</a:t>
            </a:r>
            <a:r>
              <a:rPr sz="2300" spc="-30" dirty="0">
                <a:latin typeface="+mj-lt"/>
                <a:cs typeface="Arial"/>
              </a:rPr>
              <a:t> </a:t>
            </a:r>
            <a:r>
              <a:rPr sz="2300" dirty="0">
                <a:latin typeface="+mj-lt"/>
                <a:cs typeface="Arial"/>
              </a:rPr>
              <a:t>availability</a:t>
            </a:r>
            <a:r>
              <a:rPr sz="2300" spc="-15" dirty="0">
                <a:latin typeface="+mj-lt"/>
                <a:cs typeface="Arial"/>
              </a:rPr>
              <a:t> </a:t>
            </a:r>
            <a:r>
              <a:rPr sz="2300" dirty="0">
                <a:latin typeface="+mj-lt"/>
                <a:cs typeface="Arial"/>
              </a:rPr>
              <a:t>of</a:t>
            </a:r>
            <a:r>
              <a:rPr sz="2300" spc="-35" dirty="0">
                <a:latin typeface="+mj-lt"/>
                <a:cs typeface="Arial"/>
              </a:rPr>
              <a:t> </a:t>
            </a:r>
            <a:r>
              <a:rPr sz="2300" spc="-10" dirty="0">
                <a:latin typeface="+mj-lt"/>
                <a:cs typeface="Arial"/>
              </a:rPr>
              <a:t>data.</a:t>
            </a:r>
            <a:endParaRPr sz="2300" dirty="0">
              <a:latin typeface="+mj-lt"/>
              <a:cs typeface="Arial"/>
            </a:endParaRPr>
          </a:p>
          <a:p>
            <a:pPr marL="248920" marR="6350" indent="-236220" algn="just">
              <a:lnSpc>
                <a:spcPct val="95000"/>
              </a:lnSpc>
              <a:spcBef>
                <a:spcPts val="1030"/>
              </a:spcBef>
              <a:buClr>
                <a:srgbClr val="6F8BA0"/>
              </a:buClr>
              <a:buFont typeface="Wingdings"/>
              <a:buChar char=""/>
              <a:tabLst>
                <a:tab pos="248920" algn="l"/>
              </a:tabLst>
            </a:pPr>
            <a:r>
              <a:rPr sz="2300" dirty="0">
                <a:latin typeface="+mj-lt"/>
                <a:cs typeface="Arial"/>
              </a:rPr>
              <a:t>Device</a:t>
            </a:r>
            <a:r>
              <a:rPr sz="2300" spc="30" dirty="0">
                <a:latin typeface="+mj-lt"/>
                <a:cs typeface="Arial"/>
              </a:rPr>
              <a:t>  </a:t>
            </a:r>
            <a:r>
              <a:rPr sz="2300" dirty="0">
                <a:latin typeface="+mj-lt"/>
                <a:cs typeface="Arial"/>
              </a:rPr>
              <a:t>hardening</a:t>
            </a:r>
            <a:r>
              <a:rPr sz="2300" spc="35" dirty="0">
                <a:latin typeface="+mj-lt"/>
                <a:cs typeface="Arial"/>
              </a:rPr>
              <a:t>  </a:t>
            </a:r>
            <a:r>
              <a:rPr sz="2300" dirty="0">
                <a:latin typeface="+mj-lt"/>
                <a:cs typeface="Arial"/>
              </a:rPr>
              <a:t>also</a:t>
            </a:r>
            <a:r>
              <a:rPr sz="2300" spc="40" dirty="0">
                <a:latin typeface="+mj-lt"/>
                <a:cs typeface="Arial"/>
              </a:rPr>
              <a:t>  </a:t>
            </a:r>
            <a:r>
              <a:rPr sz="2300" dirty="0">
                <a:latin typeface="+mj-lt"/>
                <a:cs typeface="Arial"/>
              </a:rPr>
              <a:t>involves</a:t>
            </a:r>
            <a:r>
              <a:rPr sz="2300" spc="45" dirty="0">
                <a:latin typeface="+mj-lt"/>
                <a:cs typeface="Arial"/>
              </a:rPr>
              <a:t>  </a:t>
            </a:r>
            <a:r>
              <a:rPr sz="2300" dirty="0">
                <a:latin typeface="+mj-lt"/>
                <a:cs typeface="Arial"/>
              </a:rPr>
              <a:t>implementing</a:t>
            </a:r>
            <a:r>
              <a:rPr sz="2300" spc="45" dirty="0">
                <a:latin typeface="+mj-lt"/>
                <a:cs typeface="Arial"/>
              </a:rPr>
              <a:t>  </a:t>
            </a:r>
            <a:r>
              <a:rPr sz="2300" dirty="0">
                <a:latin typeface="+mj-lt"/>
                <a:cs typeface="Arial"/>
              </a:rPr>
              <a:t>proven</a:t>
            </a:r>
            <a:r>
              <a:rPr sz="2300" spc="45" dirty="0">
                <a:latin typeface="+mj-lt"/>
                <a:cs typeface="Arial"/>
              </a:rPr>
              <a:t>  </a:t>
            </a:r>
            <a:r>
              <a:rPr sz="2300" dirty="0">
                <a:latin typeface="+mj-lt"/>
                <a:cs typeface="Arial"/>
              </a:rPr>
              <a:t>methods</a:t>
            </a:r>
            <a:r>
              <a:rPr sz="2300" spc="45" dirty="0">
                <a:latin typeface="+mj-lt"/>
                <a:cs typeface="Arial"/>
              </a:rPr>
              <a:t>  </a:t>
            </a:r>
            <a:r>
              <a:rPr sz="2300" dirty="0">
                <a:latin typeface="+mj-lt"/>
                <a:cs typeface="Arial"/>
              </a:rPr>
              <a:t>of</a:t>
            </a:r>
            <a:r>
              <a:rPr sz="2300" spc="45" dirty="0">
                <a:latin typeface="+mj-lt"/>
                <a:cs typeface="Arial"/>
              </a:rPr>
              <a:t>  </a:t>
            </a:r>
            <a:r>
              <a:rPr sz="2300" spc="-10" dirty="0">
                <a:latin typeface="+mj-lt"/>
                <a:cs typeface="Arial"/>
              </a:rPr>
              <a:t>physically </a:t>
            </a:r>
            <a:r>
              <a:rPr sz="2300" dirty="0">
                <a:latin typeface="+mj-lt"/>
                <a:cs typeface="Arial"/>
              </a:rPr>
              <a:t>securing</a:t>
            </a:r>
            <a:r>
              <a:rPr sz="2300" spc="475" dirty="0">
                <a:latin typeface="+mj-lt"/>
                <a:cs typeface="Arial"/>
              </a:rPr>
              <a:t> </a:t>
            </a:r>
            <a:r>
              <a:rPr sz="2300" dirty="0">
                <a:latin typeface="+mj-lt"/>
                <a:cs typeface="Arial"/>
              </a:rPr>
              <a:t>network</a:t>
            </a:r>
            <a:r>
              <a:rPr sz="2300" spc="470" dirty="0">
                <a:latin typeface="+mj-lt"/>
                <a:cs typeface="Arial"/>
              </a:rPr>
              <a:t> </a:t>
            </a:r>
            <a:r>
              <a:rPr sz="2300" dirty="0">
                <a:latin typeface="+mj-lt"/>
                <a:cs typeface="Arial"/>
              </a:rPr>
              <a:t>devices.</a:t>
            </a:r>
            <a:r>
              <a:rPr sz="2300" spc="480" dirty="0">
                <a:latin typeface="+mj-lt"/>
                <a:cs typeface="Arial"/>
              </a:rPr>
              <a:t> </a:t>
            </a:r>
            <a:r>
              <a:rPr sz="2300" dirty="0">
                <a:latin typeface="+mj-lt"/>
                <a:cs typeface="Arial"/>
              </a:rPr>
              <a:t>Protecting</a:t>
            </a:r>
            <a:r>
              <a:rPr sz="2300" spc="465" dirty="0">
                <a:latin typeface="+mj-lt"/>
                <a:cs typeface="Arial"/>
              </a:rPr>
              <a:t> </a:t>
            </a:r>
            <a:r>
              <a:rPr sz="2300" dirty="0">
                <a:latin typeface="+mj-lt"/>
                <a:cs typeface="Arial"/>
              </a:rPr>
              <a:t>a</a:t>
            </a:r>
            <a:r>
              <a:rPr sz="2300" spc="470" dirty="0">
                <a:latin typeface="+mj-lt"/>
                <a:cs typeface="Arial"/>
              </a:rPr>
              <a:t> </a:t>
            </a:r>
            <a:r>
              <a:rPr sz="2300" dirty="0">
                <a:latin typeface="+mj-lt"/>
                <a:cs typeface="Arial"/>
              </a:rPr>
              <a:t>cybersecurity</a:t>
            </a:r>
            <a:r>
              <a:rPr sz="2300" spc="470" dirty="0">
                <a:latin typeface="+mj-lt"/>
                <a:cs typeface="Arial"/>
              </a:rPr>
              <a:t> </a:t>
            </a:r>
            <a:r>
              <a:rPr sz="2300" dirty="0">
                <a:latin typeface="+mj-lt"/>
                <a:cs typeface="Arial"/>
              </a:rPr>
              <a:t>domain</a:t>
            </a:r>
            <a:r>
              <a:rPr sz="2300" spc="480" dirty="0">
                <a:latin typeface="+mj-lt"/>
                <a:cs typeface="Arial"/>
              </a:rPr>
              <a:t> </a:t>
            </a:r>
            <a:r>
              <a:rPr sz="2300" dirty="0">
                <a:latin typeface="+mj-lt"/>
                <a:cs typeface="Arial"/>
              </a:rPr>
              <a:t>is</a:t>
            </a:r>
            <a:r>
              <a:rPr sz="2300" spc="475" dirty="0">
                <a:latin typeface="+mj-lt"/>
                <a:cs typeface="Arial"/>
              </a:rPr>
              <a:t> </a:t>
            </a:r>
            <a:r>
              <a:rPr sz="2300" dirty="0">
                <a:latin typeface="+mj-lt"/>
                <a:cs typeface="Arial"/>
              </a:rPr>
              <a:t>an</a:t>
            </a:r>
            <a:r>
              <a:rPr sz="2300" spc="480" dirty="0">
                <a:latin typeface="+mj-lt"/>
                <a:cs typeface="Arial"/>
              </a:rPr>
              <a:t> </a:t>
            </a:r>
            <a:r>
              <a:rPr sz="2300" spc="-10" dirty="0">
                <a:latin typeface="+mj-lt"/>
                <a:cs typeface="Arial"/>
              </a:rPr>
              <a:t>on-going </a:t>
            </a:r>
            <a:r>
              <a:rPr sz="2300" dirty="0">
                <a:latin typeface="+mj-lt"/>
                <a:cs typeface="Arial"/>
              </a:rPr>
              <a:t>process</a:t>
            </a:r>
            <a:r>
              <a:rPr sz="2300" spc="90" dirty="0">
                <a:latin typeface="+mj-lt"/>
                <a:cs typeface="Arial"/>
              </a:rPr>
              <a:t>  </a:t>
            </a:r>
            <a:r>
              <a:rPr sz="2300" dirty="0">
                <a:latin typeface="+mj-lt"/>
                <a:cs typeface="Arial"/>
              </a:rPr>
              <a:t>to</a:t>
            </a:r>
            <a:r>
              <a:rPr sz="2300" spc="90" dirty="0">
                <a:latin typeface="+mj-lt"/>
                <a:cs typeface="Arial"/>
              </a:rPr>
              <a:t>  </a:t>
            </a:r>
            <a:r>
              <a:rPr sz="2300" dirty="0">
                <a:latin typeface="+mj-lt"/>
                <a:cs typeface="Arial"/>
              </a:rPr>
              <a:t>secure</a:t>
            </a:r>
            <a:r>
              <a:rPr sz="2300" spc="90" dirty="0">
                <a:latin typeface="+mj-lt"/>
                <a:cs typeface="Arial"/>
              </a:rPr>
              <a:t>  </a:t>
            </a:r>
            <a:r>
              <a:rPr sz="2300" dirty="0">
                <a:latin typeface="+mj-lt"/>
                <a:cs typeface="Arial"/>
              </a:rPr>
              <a:t>an</a:t>
            </a:r>
            <a:r>
              <a:rPr sz="2300" spc="90" dirty="0">
                <a:latin typeface="+mj-lt"/>
                <a:cs typeface="Arial"/>
              </a:rPr>
              <a:t>  </a:t>
            </a:r>
            <a:r>
              <a:rPr sz="2300" dirty="0">
                <a:latin typeface="+mj-lt"/>
                <a:cs typeface="Arial"/>
              </a:rPr>
              <a:t>organization’s</a:t>
            </a:r>
            <a:r>
              <a:rPr sz="2300" spc="95" dirty="0">
                <a:latin typeface="+mj-lt"/>
                <a:cs typeface="Arial"/>
              </a:rPr>
              <a:t>  </a:t>
            </a:r>
            <a:r>
              <a:rPr sz="2300" dirty="0">
                <a:latin typeface="+mj-lt"/>
                <a:cs typeface="Arial"/>
              </a:rPr>
              <a:t>network</a:t>
            </a:r>
            <a:r>
              <a:rPr sz="2300" spc="95" dirty="0">
                <a:latin typeface="+mj-lt"/>
                <a:cs typeface="Arial"/>
              </a:rPr>
              <a:t>  </a:t>
            </a:r>
            <a:r>
              <a:rPr sz="2300" dirty="0">
                <a:latin typeface="+mj-lt"/>
                <a:cs typeface="Arial"/>
              </a:rPr>
              <a:t>infrastructure</a:t>
            </a:r>
            <a:r>
              <a:rPr sz="2300" spc="90" dirty="0">
                <a:latin typeface="+mj-lt"/>
                <a:cs typeface="Arial"/>
              </a:rPr>
              <a:t>  </a:t>
            </a:r>
            <a:r>
              <a:rPr sz="2300" dirty="0">
                <a:latin typeface="+mj-lt"/>
                <a:cs typeface="Arial"/>
              </a:rPr>
              <a:t>and</a:t>
            </a:r>
            <a:r>
              <a:rPr sz="2300" spc="90" dirty="0">
                <a:latin typeface="+mj-lt"/>
                <a:cs typeface="Arial"/>
              </a:rPr>
              <a:t>  </a:t>
            </a:r>
            <a:r>
              <a:rPr sz="2300" dirty="0">
                <a:latin typeface="+mj-lt"/>
                <a:cs typeface="Arial"/>
              </a:rPr>
              <a:t>requires</a:t>
            </a:r>
            <a:r>
              <a:rPr sz="2300" spc="100" dirty="0">
                <a:latin typeface="+mj-lt"/>
                <a:cs typeface="Arial"/>
              </a:rPr>
              <a:t>  </a:t>
            </a:r>
            <a:r>
              <a:rPr sz="2300" spc="-50" dirty="0">
                <a:latin typeface="+mj-lt"/>
                <a:cs typeface="Arial"/>
              </a:rPr>
              <a:t>a </a:t>
            </a:r>
            <a:r>
              <a:rPr sz="2300" dirty="0">
                <a:latin typeface="+mj-lt"/>
                <a:cs typeface="Arial"/>
              </a:rPr>
              <a:t>constant</a:t>
            </a:r>
            <a:r>
              <a:rPr sz="2300" spc="-40" dirty="0">
                <a:latin typeface="+mj-lt"/>
                <a:cs typeface="Arial"/>
              </a:rPr>
              <a:t> </a:t>
            </a:r>
            <a:r>
              <a:rPr sz="2300" dirty="0">
                <a:latin typeface="+mj-lt"/>
                <a:cs typeface="Arial"/>
              </a:rPr>
              <a:t>vigilance</a:t>
            </a:r>
            <a:r>
              <a:rPr sz="2300" spc="-25" dirty="0">
                <a:latin typeface="+mj-lt"/>
                <a:cs typeface="Arial"/>
              </a:rPr>
              <a:t> </a:t>
            </a:r>
            <a:r>
              <a:rPr sz="2300" dirty="0">
                <a:latin typeface="+mj-lt"/>
                <a:cs typeface="Arial"/>
              </a:rPr>
              <a:t>against</a:t>
            </a:r>
            <a:r>
              <a:rPr sz="2300" spc="-35" dirty="0">
                <a:latin typeface="+mj-lt"/>
                <a:cs typeface="Arial"/>
              </a:rPr>
              <a:t> </a:t>
            </a:r>
            <a:r>
              <a:rPr sz="2300" spc="-10" dirty="0">
                <a:latin typeface="+mj-lt"/>
                <a:cs typeface="Arial"/>
              </a:rPr>
              <a:t>threats.</a:t>
            </a:r>
            <a:endParaRPr sz="2300" dirty="0">
              <a:latin typeface="+mj-lt"/>
              <a:cs typeface="Arial"/>
            </a:endParaRPr>
          </a:p>
        </p:txBody>
      </p:sp>
      <p:sp>
        <p:nvSpPr>
          <p:cNvPr id="3" name="object 3"/>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10" dirty="0"/>
              <a:t>Summary</a:t>
            </a: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4925695" cy="483234"/>
          </a:xfrm>
          <a:custGeom>
            <a:avLst/>
            <a:gdLst/>
            <a:ahLst/>
            <a:cxnLst/>
            <a:rect l="l" t="t" r="r" b="b"/>
            <a:pathLst>
              <a:path w="4925695" h="483234">
                <a:moveTo>
                  <a:pt x="4925672" y="0"/>
                </a:moveTo>
                <a:lnTo>
                  <a:pt x="0" y="0"/>
                </a:lnTo>
                <a:lnTo>
                  <a:pt x="0" y="483108"/>
                </a:lnTo>
                <a:lnTo>
                  <a:pt x="4571619" y="483108"/>
                </a:lnTo>
                <a:lnTo>
                  <a:pt x="4925672" y="0"/>
                </a:lnTo>
                <a:close/>
              </a:path>
            </a:pathLst>
          </a:custGeom>
          <a:solidFill>
            <a:srgbClr val="E8E2DB"/>
          </a:solidFill>
        </p:spPr>
        <p:txBody>
          <a:bodyPr wrap="square" lIns="0" tIns="0" rIns="0" bIns="0" rtlCol="0"/>
          <a:lstStyle/>
          <a:p>
            <a:endParaRPr/>
          </a:p>
        </p:txBody>
      </p:sp>
      <p:sp>
        <p:nvSpPr>
          <p:cNvPr id="3" name="object 3"/>
          <p:cNvSpPr/>
          <p:nvPr/>
        </p:nvSpPr>
        <p:spPr>
          <a:xfrm>
            <a:off x="4576509" y="6379464"/>
            <a:ext cx="4567555" cy="478790"/>
          </a:xfrm>
          <a:custGeom>
            <a:avLst/>
            <a:gdLst/>
            <a:ahLst/>
            <a:cxnLst/>
            <a:rect l="l" t="t" r="r" b="b"/>
            <a:pathLst>
              <a:path w="4567555" h="478790">
                <a:moveTo>
                  <a:pt x="4567490" y="0"/>
                </a:moveTo>
                <a:lnTo>
                  <a:pt x="354011" y="0"/>
                </a:lnTo>
                <a:lnTo>
                  <a:pt x="0" y="478536"/>
                </a:lnTo>
                <a:lnTo>
                  <a:pt x="4567490" y="478536"/>
                </a:lnTo>
                <a:lnTo>
                  <a:pt x="4567490" y="0"/>
                </a:lnTo>
                <a:close/>
              </a:path>
            </a:pathLst>
          </a:custGeom>
          <a:solidFill>
            <a:srgbClr val="E8E2DB"/>
          </a:solidFill>
        </p:spPr>
        <p:txBody>
          <a:bodyPr wrap="square" lIns="0" tIns="0" rIns="0" bIns="0" rtlCol="0"/>
          <a:lstStyle/>
          <a:p>
            <a:endParaRPr/>
          </a:p>
        </p:txBody>
      </p:sp>
      <p:pic>
        <p:nvPicPr>
          <p:cNvPr id="4" name="object 4"/>
          <p:cNvPicPr/>
          <p:nvPr/>
        </p:nvPicPr>
        <p:blipFill>
          <a:blip r:embed="rId2" cstate="print"/>
          <a:stretch>
            <a:fillRect/>
          </a:stretch>
        </p:blipFill>
        <p:spPr>
          <a:xfrm>
            <a:off x="7818119" y="355091"/>
            <a:ext cx="1056131" cy="499871"/>
          </a:xfrm>
          <a:prstGeom prst="rect">
            <a:avLst/>
          </a:prstGeom>
        </p:spPr>
      </p:pic>
      <p:sp>
        <p:nvSpPr>
          <p:cNvPr id="5" name="object 5"/>
          <p:cNvSpPr txBox="1"/>
          <p:nvPr/>
        </p:nvSpPr>
        <p:spPr>
          <a:xfrm>
            <a:off x="653592" y="2493549"/>
            <a:ext cx="6400800" cy="1107440"/>
          </a:xfrm>
          <a:prstGeom prst="rect">
            <a:avLst/>
          </a:prstGeom>
        </p:spPr>
        <p:txBody>
          <a:bodyPr vert="horz" wrap="square" lIns="0" tIns="161925" rIns="0" bIns="0" rtlCol="0">
            <a:spAutoFit/>
          </a:bodyPr>
          <a:lstStyle/>
          <a:p>
            <a:pPr marL="12700">
              <a:lnSpc>
                <a:spcPct val="100000"/>
              </a:lnSpc>
              <a:spcBef>
                <a:spcPts val="1275"/>
              </a:spcBef>
            </a:pPr>
            <a:r>
              <a:rPr sz="2000" dirty="0">
                <a:solidFill>
                  <a:srgbClr val="3C3935"/>
                </a:solidFill>
                <a:latin typeface="Arial"/>
                <a:cs typeface="Arial"/>
              </a:rPr>
              <a:t>We</a:t>
            </a:r>
            <a:r>
              <a:rPr sz="2000" spc="10" dirty="0">
                <a:solidFill>
                  <a:srgbClr val="3C3935"/>
                </a:solidFill>
                <a:latin typeface="Arial"/>
                <a:cs typeface="Arial"/>
              </a:rPr>
              <a:t> </a:t>
            </a:r>
            <a:r>
              <a:rPr sz="2000" dirty="0">
                <a:solidFill>
                  <a:srgbClr val="3C3935"/>
                </a:solidFill>
                <a:latin typeface="Arial"/>
                <a:cs typeface="Arial"/>
              </a:rPr>
              <a:t>will</a:t>
            </a:r>
            <a:r>
              <a:rPr sz="2000" spc="-5" dirty="0">
                <a:solidFill>
                  <a:srgbClr val="3C3935"/>
                </a:solidFill>
                <a:latin typeface="Arial"/>
                <a:cs typeface="Arial"/>
              </a:rPr>
              <a:t> </a:t>
            </a:r>
            <a:r>
              <a:rPr sz="2000" spc="-10" dirty="0">
                <a:solidFill>
                  <a:srgbClr val="3C3935"/>
                </a:solidFill>
                <a:latin typeface="Arial"/>
                <a:cs typeface="Arial"/>
              </a:rPr>
              <a:t>study</a:t>
            </a:r>
            <a:endParaRPr sz="2000">
              <a:latin typeface="Arial"/>
              <a:cs typeface="Arial"/>
            </a:endParaRPr>
          </a:p>
          <a:p>
            <a:pPr marL="2019935">
              <a:lnSpc>
                <a:spcPct val="100000"/>
              </a:lnSpc>
              <a:spcBef>
                <a:spcPts val="1585"/>
              </a:spcBef>
            </a:pPr>
            <a:r>
              <a:rPr sz="2800" b="1" dirty="0">
                <a:solidFill>
                  <a:srgbClr val="006FC0"/>
                </a:solidFill>
                <a:latin typeface="Arial"/>
                <a:cs typeface="Arial"/>
              </a:rPr>
              <a:t>Becoming</a:t>
            </a:r>
            <a:r>
              <a:rPr sz="2800" b="1" spc="-50" dirty="0">
                <a:solidFill>
                  <a:srgbClr val="006FC0"/>
                </a:solidFill>
                <a:latin typeface="Arial"/>
                <a:cs typeface="Arial"/>
              </a:rPr>
              <a:t> </a:t>
            </a:r>
            <a:r>
              <a:rPr sz="2800" b="1" dirty="0">
                <a:solidFill>
                  <a:srgbClr val="006FC0"/>
                </a:solidFill>
                <a:latin typeface="Arial"/>
                <a:cs typeface="Arial"/>
              </a:rPr>
              <a:t>a</a:t>
            </a:r>
            <a:r>
              <a:rPr sz="2800" b="1" spc="-65" dirty="0">
                <a:solidFill>
                  <a:srgbClr val="006FC0"/>
                </a:solidFill>
                <a:latin typeface="Arial"/>
                <a:cs typeface="Arial"/>
              </a:rPr>
              <a:t> </a:t>
            </a:r>
            <a:r>
              <a:rPr sz="2800" b="1" dirty="0">
                <a:solidFill>
                  <a:srgbClr val="006FC0"/>
                </a:solidFill>
                <a:latin typeface="Arial"/>
                <a:cs typeface="Arial"/>
              </a:rPr>
              <a:t>CS</a:t>
            </a:r>
            <a:r>
              <a:rPr sz="2800" b="1" spc="-65" dirty="0">
                <a:solidFill>
                  <a:srgbClr val="006FC0"/>
                </a:solidFill>
                <a:latin typeface="Arial"/>
                <a:cs typeface="Arial"/>
              </a:rPr>
              <a:t> </a:t>
            </a:r>
            <a:r>
              <a:rPr sz="2800" b="1" spc="-10" dirty="0">
                <a:solidFill>
                  <a:srgbClr val="006FC0"/>
                </a:solidFill>
                <a:latin typeface="Arial"/>
                <a:cs typeface="Arial"/>
              </a:rPr>
              <a:t>Specialist</a:t>
            </a:r>
            <a:endParaRPr sz="2800">
              <a:latin typeface="Arial"/>
              <a:cs typeface="Arial"/>
            </a:endParaRPr>
          </a:p>
        </p:txBody>
      </p:sp>
      <p:sp>
        <p:nvSpPr>
          <p:cNvPr id="6" name="object 6"/>
          <p:cNvSpPr txBox="1">
            <a:spLocks noGrp="1"/>
          </p:cNvSpPr>
          <p:nvPr>
            <p:ph type="title"/>
          </p:nvPr>
        </p:nvSpPr>
        <p:spPr>
          <a:xfrm>
            <a:off x="544169" y="1159205"/>
            <a:ext cx="2044064" cy="560070"/>
          </a:xfrm>
          <a:prstGeom prst="rect">
            <a:avLst/>
          </a:prstGeom>
        </p:spPr>
        <p:txBody>
          <a:bodyPr vert="horz" wrap="square" lIns="0" tIns="13335" rIns="0" bIns="0" rtlCol="0">
            <a:spAutoFit/>
          </a:bodyPr>
          <a:lstStyle/>
          <a:p>
            <a:pPr marL="12700">
              <a:lnSpc>
                <a:spcPct val="100000"/>
              </a:lnSpc>
              <a:spcBef>
                <a:spcPts val="105"/>
              </a:spcBef>
            </a:pPr>
            <a:r>
              <a:rPr sz="3500" dirty="0">
                <a:solidFill>
                  <a:srgbClr val="DA0012"/>
                </a:solidFill>
                <a:latin typeface="Calibri"/>
                <a:cs typeface="Calibri"/>
              </a:rPr>
              <a:t>Next</a:t>
            </a:r>
            <a:r>
              <a:rPr sz="3500" spc="-75" dirty="0">
                <a:solidFill>
                  <a:srgbClr val="DA0012"/>
                </a:solidFill>
                <a:latin typeface="Calibri"/>
                <a:cs typeface="Calibri"/>
              </a:rPr>
              <a:t> </a:t>
            </a:r>
            <a:r>
              <a:rPr sz="3500" spc="-20" dirty="0">
                <a:solidFill>
                  <a:srgbClr val="DA0012"/>
                </a:solidFill>
                <a:latin typeface="Calibri"/>
                <a:cs typeface="Calibri"/>
              </a:rPr>
              <a:t>Week</a:t>
            </a:r>
            <a:endParaRPr sz="3500">
              <a:latin typeface="Calibri"/>
              <a:cs typeface="Calibri"/>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4925695" cy="483234"/>
          </a:xfrm>
          <a:custGeom>
            <a:avLst/>
            <a:gdLst/>
            <a:ahLst/>
            <a:cxnLst/>
            <a:rect l="l" t="t" r="r" b="b"/>
            <a:pathLst>
              <a:path w="4925695" h="483234">
                <a:moveTo>
                  <a:pt x="4925672" y="0"/>
                </a:moveTo>
                <a:lnTo>
                  <a:pt x="0" y="0"/>
                </a:lnTo>
                <a:lnTo>
                  <a:pt x="0" y="483108"/>
                </a:lnTo>
                <a:lnTo>
                  <a:pt x="4571619" y="483108"/>
                </a:lnTo>
                <a:lnTo>
                  <a:pt x="4925672" y="0"/>
                </a:lnTo>
                <a:close/>
              </a:path>
            </a:pathLst>
          </a:custGeom>
          <a:solidFill>
            <a:srgbClr val="E8E2DB"/>
          </a:solidFill>
        </p:spPr>
        <p:txBody>
          <a:bodyPr wrap="square" lIns="0" tIns="0" rIns="0" bIns="0" rtlCol="0"/>
          <a:lstStyle/>
          <a:p>
            <a:endParaRPr/>
          </a:p>
        </p:txBody>
      </p:sp>
      <p:sp>
        <p:nvSpPr>
          <p:cNvPr id="3" name="object 3"/>
          <p:cNvSpPr/>
          <p:nvPr/>
        </p:nvSpPr>
        <p:spPr>
          <a:xfrm>
            <a:off x="4576509" y="6379464"/>
            <a:ext cx="4567555" cy="478790"/>
          </a:xfrm>
          <a:custGeom>
            <a:avLst/>
            <a:gdLst/>
            <a:ahLst/>
            <a:cxnLst/>
            <a:rect l="l" t="t" r="r" b="b"/>
            <a:pathLst>
              <a:path w="4567555" h="478790">
                <a:moveTo>
                  <a:pt x="4567490" y="0"/>
                </a:moveTo>
                <a:lnTo>
                  <a:pt x="354011" y="0"/>
                </a:lnTo>
                <a:lnTo>
                  <a:pt x="0" y="478536"/>
                </a:lnTo>
                <a:lnTo>
                  <a:pt x="4567490" y="478536"/>
                </a:lnTo>
                <a:lnTo>
                  <a:pt x="4567490" y="0"/>
                </a:lnTo>
                <a:close/>
              </a:path>
            </a:pathLst>
          </a:custGeom>
          <a:solidFill>
            <a:srgbClr val="E8E2DB"/>
          </a:solidFill>
        </p:spPr>
        <p:txBody>
          <a:bodyPr wrap="square" lIns="0" tIns="0" rIns="0" bIns="0" rtlCol="0"/>
          <a:lstStyle/>
          <a:p>
            <a:endParaRPr/>
          </a:p>
        </p:txBody>
      </p:sp>
      <p:pic>
        <p:nvPicPr>
          <p:cNvPr id="4" name="object 4"/>
          <p:cNvPicPr/>
          <p:nvPr/>
        </p:nvPicPr>
        <p:blipFill>
          <a:blip r:embed="rId2" cstate="print"/>
          <a:stretch>
            <a:fillRect/>
          </a:stretch>
        </p:blipFill>
        <p:spPr>
          <a:xfrm>
            <a:off x="7818119" y="355091"/>
            <a:ext cx="1056131" cy="499871"/>
          </a:xfrm>
          <a:prstGeom prst="rect">
            <a:avLst/>
          </a:prstGeom>
        </p:spPr>
      </p:pic>
      <p:pic>
        <p:nvPicPr>
          <p:cNvPr id="5" name="object 5"/>
          <p:cNvPicPr/>
          <p:nvPr/>
        </p:nvPicPr>
        <p:blipFill>
          <a:blip r:embed="rId3" cstate="print"/>
          <a:stretch>
            <a:fillRect/>
          </a:stretch>
        </p:blipFill>
        <p:spPr>
          <a:xfrm>
            <a:off x="4903753" y="2809883"/>
            <a:ext cx="2470795" cy="2543928"/>
          </a:xfrm>
          <a:prstGeom prst="rect">
            <a:avLst/>
          </a:prstGeom>
        </p:spPr>
      </p:pic>
      <p:sp>
        <p:nvSpPr>
          <p:cNvPr id="6" name="object 6"/>
          <p:cNvSpPr txBox="1">
            <a:spLocks noGrp="1"/>
          </p:cNvSpPr>
          <p:nvPr>
            <p:ph type="title"/>
          </p:nvPr>
        </p:nvSpPr>
        <p:spPr>
          <a:xfrm>
            <a:off x="642924" y="1337309"/>
            <a:ext cx="3101340" cy="696595"/>
          </a:xfrm>
          <a:prstGeom prst="rect">
            <a:avLst/>
          </a:prstGeom>
        </p:spPr>
        <p:txBody>
          <a:bodyPr vert="horz" wrap="square" lIns="0" tIns="13335" rIns="0" bIns="0" rtlCol="0">
            <a:spAutoFit/>
          </a:bodyPr>
          <a:lstStyle/>
          <a:p>
            <a:pPr marL="12700">
              <a:lnSpc>
                <a:spcPct val="100000"/>
              </a:lnSpc>
              <a:spcBef>
                <a:spcPts val="105"/>
              </a:spcBef>
            </a:pPr>
            <a:r>
              <a:rPr sz="4400" spc="-10" dirty="0">
                <a:solidFill>
                  <a:srgbClr val="DA0012"/>
                </a:solidFill>
              </a:rPr>
              <a:t>Questions?</a:t>
            </a:r>
            <a:endParaRPr sz="44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239</TotalTime>
  <Words>4197</Words>
  <Application>Microsoft Office PowerPoint</Application>
  <PresentationFormat>On-screen Show (4:3)</PresentationFormat>
  <Paragraphs>404</Paragraphs>
  <Slides>94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94</vt:i4>
      </vt:variant>
    </vt:vector>
  </HeadingPairs>
  <TitlesOfParts>
    <vt:vector size="98" baseType="lpstr">
      <vt:lpstr>Arial</vt:lpstr>
      <vt:lpstr>Calibri</vt:lpstr>
      <vt:lpstr>Wingdings</vt:lpstr>
      <vt:lpstr>Office Theme</vt:lpstr>
      <vt:lpstr>   ITEC614 Introduction to Cyber Security</vt:lpstr>
      <vt:lpstr>Protecting a CS Domain</vt:lpstr>
      <vt:lpstr>Previous Lecture…</vt:lpstr>
      <vt:lpstr>Today’s Objectives</vt:lpstr>
      <vt:lpstr>References</vt:lpstr>
      <vt:lpstr>Operating System Security (Host Hardening)</vt:lpstr>
      <vt:lpstr>Operating System Security (Host Hardening)</vt:lpstr>
      <vt:lpstr>Operating System Security (Host Hardening)</vt:lpstr>
      <vt:lpstr>Operating System Security (Host Hardening)</vt:lpstr>
      <vt:lpstr>Operating System Security (Host Hardening)</vt:lpstr>
      <vt:lpstr>Operating System Security (Host Hardening)</vt:lpstr>
      <vt:lpstr>Operating System Security (Host Hardening)</vt:lpstr>
      <vt:lpstr>Operating System Security (Host Hardening)</vt:lpstr>
      <vt:lpstr>Operating System Security (Host Hardening)</vt:lpstr>
      <vt:lpstr>Antimalware</vt:lpstr>
      <vt:lpstr>Antimalware</vt:lpstr>
      <vt:lpstr>Patch Management</vt:lpstr>
      <vt:lpstr>Patch Management</vt:lpstr>
      <vt:lpstr>Host-based Firewalls &amp; HIDS</vt:lpstr>
      <vt:lpstr>Host-based Firewalls &amp; HIDS</vt:lpstr>
      <vt:lpstr>VPNs (Secure Communication)</vt:lpstr>
      <vt:lpstr>VPNs (Secure Communication)</vt:lpstr>
      <vt:lpstr>Wireless Security (WEP/WPA/WPA2)</vt:lpstr>
      <vt:lpstr>Wireless Security (WEP/WPA/WPA2)</vt:lpstr>
      <vt:lpstr>PowerPoint Presentation</vt:lpstr>
      <vt:lpstr>Wireless Security (WEP/WPA/WPA2)</vt:lpstr>
      <vt:lpstr>File Access, Encryption, Backups</vt:lpstr>
      <vt:lpstr>File Access, Encryption, Backups</vt:lpstr>
      <vt:lpstr>File Access, Encryption, Backups</vt:lpstr>
      <vt:lpstr>File Access, Encryption, Backups</vt:lpstr>
      <vt:lpstr>File Access, Encryption, Backups</vt:lpstr>
      <vt:lpstr>File Access, Encryption, Backups</vt:lpstr>
      <vt:lpstr>File Access, Encryption, Backups</vt:lpstr>
      <vt:lpstr>File Access, Encryption, Backups</vt:lpstr>
      <vt:lpstr>File Access, Encryption, Backups</vt:lpstr>
      <vt:lpstr>File Access, Encryption, Backups</vt:lpstr>
      <vt:lpstr>Content Control &amp; Deep Freeze</vt:lpstr>
      <vt:lpstr>Content Control &amp; Deep Freeze</vt:lpstr>
      <vt:lpstr>Content Control &amp; Deep Freeze</vt:lpstr>
      <vt:lpstr>Content Control &amp; Deep Freeze</vt:lpstr>
      <vt:lpstr>Physical Protection</vt:lpstr>
      <vt:lpstr>Physical Protection</vt:lpstr>
      <vt:lpstr>Physical Protection</vt:lpstr>
      <vt:lpstr>Physical Protection</vt:lpstr>
      <vt:lpstr>Physical Protection</vt:lpstr>
      <vt:lpstr>PowerPoint Presentation</vt:lpstr>
      <vt:lpstr>Physical Protection</vt:lpstr>
      <vt:lpstr>Physical Protection</vt:lpstr>
      <vt:lpstr>Physical Protection</vt:lpstr>
      <vt:lpstr>Physical Protection</vt:lpstr>
      <vt:lpstr>Physical Protection</vt:lpstr>
      <vt:lpstr>Physical Protection</vt:lpstr>
      <vt:lpstr>Secure Remote Access &amp; Admin Controls</vt:lpstr>
      <vt:lpstr>Secure Remote Access &amp; Admin Controls</vt:lpstr>
      <vt:lpstr>Secure Remote Access &amp; Admin Controls</vt:lpstr>
      <vt:lpstr>Secure Remote Access &amp; Admin Controls</vt:lpstr>
      <vt:lpstr>Key Hardening Concepts</vt:lpstr>
      <vt:lpstr>Host Hardening (Patch, Firewall, IDS, VPN)</vt:lpstr>
      <vt:lpstr>Securing Network Devices</vt:lpstr>
      <vt:lpstr>Securing Network Devices</vt:lpstr>
      <vt:lpstr>Securing Network Devices</vt:lpstr>
      <vt:lpstr>Securing Network Devices</vt:lpstr>
      <vt:lpstr>Voice and Video Security</vt:lpstr>
      <vt:lpstr>Voice and Video Security</vt:lpstr>
      <vt:lpstr>Voice and Video Security</vt:lpstr>
      <vt:lpstr>Physical Security Controls</vt:lpstr>
      <vt:lpstr>Physical Security Controls</vt:lpstr>
      <vt:lpstr>Physical Security Controls</vt:lpstr>
      <vt:lpstr>Surveillance and Intrusion</vt:lpstr>
      <vt:lpstr>Surveillance and Intrusion</vt:lpstr>
      <vt:lpstr>Surveillance and Intrusion</vt:lpstr>
      <vt:lpstr>Fire Safety – Why It Matters in IT</vt:lpstr>
      <vt:lpstr>Fire Safety – Why It Matters in IT</vt:lpstr>
      <vt:lpstr>Fire Safety – Why It Matters in IT</vt:lpstr>
      <vt:lpstr>Fire Safety – Why It Matters in IT</vt:lpstr>
      <vt:lpstr>Water Sprinkler System</vt:lpstr>
      <vt:lpstr>Water Sprinkler System</vt:lpstr>
      <vt:lpstr>Gaseous Fire Suppression System</vt:lpstr>
      <vt:lpstr>Gaseous Fire Suppression System</vt:lpstr>
      <vt:lpstr>Water Problems</vt:lpstr>
      <vt:lpstr>Structural Collapse</vt:lpstr>
      <vt:lpstr>Maintenance of Facility Systems</vt:lpstr>
      <vt:lpstr>Interception of Data</vt:lpstr>
      <vt:lpstr>Securing Mobile and Portable Systems</vt:lpstr>
      <vt:lpstr>Laptop Recovery Process</vt:lpstr>
      <vt:lpstr>Remote Computing Security</vt:lpstr>
      <vt:lpstr>Remote Computing Security</vt:lpstr>
      <vt:lpstr>Remote Computing Security</vt:lpstr>
      <vt:lpstr>Remote Computing Security</vt:lpstr>
      <vt:lpstr>Remote Computing Security</vt:lpstr>
      <vt:lpstr>Remote Computing Security</vt:lpstr>
      <vt:lpstr>Summary</vt:lpstr>
      <vt:lpstr>Next Week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 PC v4.0 Chapter 1</dc:title>
  <dc:creator>Karen Alderson</dc:creator>
  <cp:lastModifiedBy>Farshid Keivanian</cp:lastModifiedBy>
  <cp:revision>109</cp:revision>
  <dcterms:created xsi:type="dcterms:W3CDTF">2025-04-26T04:09:38Z</dcterms:created>
  <dcterms:modified xsi:type="dcterms:W3CDTF">2025-04-26T08:09:31Z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2022-03-30T00:00:00Z</vt:filetime>
  </property>
  <property fmtid="{D5CDD505-2E9C-101B-9397-08002B2CF9AE}" pid="3" name="Creator">
    <vt:lpwstr>Microsoft® PowerPoint® for Microsoft 365</vt:lpwstr>
  </property>
  <property fmtid="{D5CDD505-2E9C-101B-9397-08002B2CF9AE}" pid="4" name="LastSaved">
    <vt:filetime>2025-04-26T00:00:00Z</vt:filetime>
  </property>
  <property fmtid="{D5CDD505-2E9C-101B-9397-08002B2CF9AE}" pid="5" name="Producer">
    <vt:lpwstr>Microsoft® PowerPoint® for Microsoft 365</vt:lpwstr>
  </property>
</Properties>
</file>